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68" r:id="rId3"/>
    <p:sldId id="257" r:id="rId4"/>
    <p:sldId id="258" r:id="rId5"/>
    <p:sldId id="259" r:id="rId6"/>
    <p:sldId id="261" r:id="rId7"/>
    <p:sldId id="281" r:id="rId8"/>
    <p:sldId id="262" r:id="rId9"/>
    <p:sldId id="263" r:id="rId10"/>
    <p:sldId id="264" r:id="rId11"/>
    <p:sldId id="265" r:id="rId12"/>
    <p:sldId id="269" r:id="rId13"/>
    <p:sldId id="270" r:id="rId14"/>
    <p:sldId id="272" r:id="rId15"/>
    <p:sldId id="273" r:id="rId16"/>
    <p:sldId id="274" r:id="rId17"/>
    <p:sldId id="266" r:id="rId18"/>
    <p:sldId id="275" r:id="rId19"/>
    <p:sldId id="267" r:id="rId20"/>
    <p:sldId id="260" r:id="rId21"/>
    <p:sldId id="271" r:id="rId22"/>
    <p:sldId id="278" r:id="rId23"/>
    <p:sldId id="277" r:id="rId24"/>
    <p:sldId id="276" r:id="rId25"/>
    <p:sldId id="280" r:id="rId26"/>
    <p:sldId id="279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</p:sldIdLst>
  <p:sldSz cx="12192000" cy="6858000"/>
  <p:notesSz cx="6888163" cy="100203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5921"/>
    <a:srgbClr val="2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2057" autoAdjust="0"/>
  </p:normalViewPr>
  <p:slideViewPr>
    <p:cSldViewPr snapToGrid="0">
      <p:cViewPr varScale="1">
        <p:scale>
          <a:sx n="70" d="100"/>
          <a:sy n="70" d="100"/>
        </p:scale>
        <p:origin x="107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CC1DD5B9-5E19-4448-8B98-FE1287411E09}" type="datetimeFigureOut">
              <a:rPr lang="fr-FR" smtClean="0"/>
              <a:t>22/01/2026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97507CC7-38A5-44E8-8B18-11E3B2A285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9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</a:t>
            </a:r>
          </a:p>
          <a:p>
            <a:r>
              <a:rPr lang="en-US" dirty="0"/>
              <a:t>My name is </a:t>
            </a:r>
            <a:r>
              <a:rPr lang="en-US" b="1" dirty="0"/>
              <a:t>Stéphane Dinahet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 am a student at </a:t>
            </a:r>
            <a:r>
              <a:rPr lang="en-US" b="1" dirty="0"/>
              <a:t>Holberton School Rennes in </a:t>
            </a:r>
            <a:r>
              <a:rPr lang="en-US" b="1" dirty="0" err="1"/>
              <a:t>spe</a:t>
            </a:r>
            <a:r>
              <a:rPr lang="en-US" b="1" dirty="0"/>
              <a:t> </a:t>
            </a:r>
            <a:r>
              <a:rPr lang="en-US" b="1" dirty="0" err="1"/>
              <a:t>fullstack</a:t>
            </a:r>
            <a:r>
              <a:rPr lang="en-US" dirty="0"/>
              <a:t>.</a:t>
            </a:r>
          </a:p>
          <a:p>
            <a:r>
              <a:rPr lang="en-US" dirty="0"/>
              <a:t>Today, I will present my project called </a:t>
            </a:r>
            <a:r>
              <a:rPr lang="en-US" b="1" dirty="0" err="1"/>
              <a:t>Loto</a:t>
            </a:r>
            <a:r>
              <a:rPr lang="en-US" b="1" dirty="0"/>
              <a:t> Tracker</a:t>
            </a:r>
            <a:r>
              <a:rPr lang="en-US" dirty="0"/>
              <a:t>.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Bonjour,</a:t>
            </a:r>
            <a:br>
              <a:rPr lang="fr-FR" dirty="0"/>
            </a:br>
            <a:r>
              <a:rPr lang="fr-FR" dirty="0"/>
              <a:t>Je vais vous présenter mon projet de portfolio de spécialisation </a:t>
            </a:r>
            <a:r>
              <a:rPr lang="fr-FR" dirty="0" err="1"/>
              <a:t>fullstack</a:t>
            </a:r>
            <a:r>
              <a:rPr lang="fr-FR" dirty="0"/>
              <a:t>, je suis étudiant à </a:t>
            </a:r>
            <a:r>
              <a:rPr lang="fr-FR" b="1" dirty="0" err="1"/>
              <a:t>Holberton</a:t>
            </a:r>
            <a:r>
              <a:rPr lang="fr-FR" b="1" dirty="0"/>
              <a:t> </a:t>
            </a:r>
            <a:r>
              <a:rPr lang="fr-FR" b="1" dirty="0" err="1"/>
              <a:t>School</a:t>
            </a:r>
            <a:r>
              <a:rPr lang="fr-FR" b="1" dirty="0"/>
              <a:t> Rennes</a:t>
            </a:r>
            <a:r>
              <a:rPr lang="fr-FR" dirty="0"/>
              <a:t>, promotion </a:t>
            </a:r>
            <a:r>
              <a:rPr lang="fr-FR" b="1" dirty="0"/>
              <a:t>C24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7CC7-38A5-44E8-8B18-11E3B2A2851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33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Security is very important in this project.</a:t>
            </a:r>
          </a:p>
          <a:p>
            <a:r>
              <a:rPr lang="en-US" dirty="0"/>
              <a:t>The API uses </a:t>
            </a:r>
            <a:r>
              <a:rPr lang="en-US" b="1" dirty="0"/>
              <a:t>JWT authentication</a:t>
            </a:r>
            <a:r>
              <a:rPr lang="en-US" dirty="0"/>
              <a:t>.</a:t>
            </a:r>
          </a:p>
          <a:p>
            <a:r>
              <a:rPr lang="en-US" dirty="0"/>
              <a:t>Access is controlled with user roles or admin roles,</a:t>
            </a:r>
            <a:br>
              <a:rPr lang="en-US" dirty="0"/>
            </a:br>
            <a:r>
              <a:rPr lang="en-US" dirty="0"/>
              <a:t>and the API is stateless.</a:t>
            </a:r>
          </a:p>
          <a:p>
            <a:r>
              <a:rPr lang="fr-FR" dirty="0"/>
              <a:t>The </a:t>
            </a:r>
            <a:r>
              <a:rPr lang="fr-FR" dirty="0" err="1"/>
              <a:t>refresh</a:t>
            </a:r>
            <a:r>
              <a:rPr lang="fr-FR" dirty="0"/>
              <a:t> </a:t>
            </a:r>
            <a:r>
              <a:rPr lang="fr-FR" dirty="0" err="1"/>
              <a:t>token</a:t>
            </a:r>
            <a:r>
              <a:rPr lang="fr-FR" dirty="0"/>
              <a:t> </a:t>
            </a:r>
            <a:r>
              <a:rPr lang="fr-FR" dirty="0" err="1"/>
              <a:t>mechanism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stateful</a:t>
            </a:r>
            <a:r>
              <a:rPr lang="fr-FR" dirty="0"/>
              <a:t>, The </a:t>
            </a:r>
            <a:r>
              <a:rPr lang="fr-FR" dirty="0" err="1"/>
              <a:t>refresh</a:t>
            </a:r>
            <a:r>
              <a:rPr lang="fr-FR" dirty="0"/>
              <a:t> </a:t>
            </a:r>
            <a:r>
              <a:rPr lang="fr-FR" dirty="0" err="1"/>
              <a:t>tokens</a:t>
            </a:r>
            <a:r>
              <a:rPr lang="fr-FR" dirty="0"/>
              <a:t> are </a:t>
            </a:r>
            <a:r>
              <a:rPr lang="fr-FR" dirty="0" err="1"/>
              <a:t>stored</a:t>
            </a:r>
            <a:r>
              <a:rPr lang="fr-FR" dirty="0"/>
              <a:t> in </a:t>
            </a:r>
            <a:r>
              <a:rPr lang="fr-FR" dirty="0" err="1"/>
              <a:t>hashe</a:t>
            </a:r>
            <a:r>
              <a:rPr lang="fr-FR" dirty="0"/>
              <a:t> on the </a:t>
            </a:r>
            <a:r>
              <a:rPr lang="fr-FR" dirty="0" err="1"/>
              <a:t>database</a:t>
            </a:r>
            <a:r>
              <a:rPr lang="fr-FR" dirty="0"/>
              <a:t> to </a:t>
            </a:r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dirty="0" err="1"/>
              <a:t>secure</a:t>
            </a:r>
            <a:r>
              <a:rPr lang="fr-FR" dirty="0"/>
              <a:t> </a:t>
            </a:r>
            <a:r>
              <a:rPr lang="fr-FR" dirty="0" err="1"/>
              <a:t>revocation</a:t>
            </a:r>
            <a:r>
              <a:rPr lang="fr-FR" dirty="0"/>
              <a:t> and </a:t>
            </a:r>
            <a:r>
              <a:rPr lang="fr-FR" dirty="0" err="1"/>
              <a:t>logout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La sécurité est un élément clé du projet.</a:t>
            </a:r>
          </a:p>
          <a:p>
            <a:r>
              <a:rPr lang="fr-FR" dirty="0"/>
              <a:t>L’API utilise :</a:t>
            </a:r>
          </a:p>
          <a:p>
            <a:r>
              <a:rPr lang="fr-FR" dirty="0"/>
              <a:t>une </a:t>
            </a:r>
            <a:r>
              <a:rPr lang="fr-FR" b="1" dirty="0"/>
              <a:t>authentification JWT</a:t>
            </a:r>
            <a:endParaRPr lang="fr-FR" dirty="0"/>
          </a:p>
          <a:p>
            <a:r>
              <a:rPr lang="fr-FR" dirty="0"/>
              <a:t>une API </a:t>
            </a:r>
            <a:r>
              <a:rPr lang="fr-FR" b="1" dirty="0" err="1"/>
              <a:t>stateless</a:t>
            </a:r>
            <a:endParaRPr lang="fr-FR" dirty="0"/>
          </a:p>
          <a:p>
            <a:r>
              <a:rPr lang="fr-FR" dirty="0"/>
              <a:t>une gestion des </a:t>
            </a:r>
            <a:r>
              <a:rPr lang="fr-FR" b="1" dirty="0"/>
              <a:t>rôles</a:t>
            </a:r>
            <a:endParaRPr lang="fr-FR" dirty="0"/>
          </a:p>
          <a:p>
            <a:r>
              <a:rPr lang="fr-FR" dirty="0"/>
              <a:t>des </a:t>
            </a:r>
            <a:r>
              <a:rPr lang="fr-FR" dirty="0" err="1"/>
              <a:t>endpoints</a:t>
            </a:r>
            <a:r>
              <a:rPr lang="fr-FR" dirty="0"/>
              <a:t> sécurisés</a:t>
            </a:r>
          </a:p>
          <a:p>
            <a:r>
              <a:rPr lang="fr-FR" dirty="0"/>
              <a:t>Cette approche est conforme aux </a:t>
            </a:r>
            <a:r>
              <a:rPr lang="fr-FR" b="1" dirty="0"/>
              <a:t>standards actuels des API REST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7CC7-38A5-44E8-8B18-11E3B2A2851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31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AI chatbot is planned in this project.</a:t>
            </a:r>
          </a:p>
          <a:p>
            <a:r>
              <a:rPr lang="en-US" dirty="0"/>
              <a:t>It will use a local AI model with </a:t>
            </a:r>
            <a:r>
              <a:rPr lang="en-US" b="1" dirty="0" err="1"/>
              <a:t>Ollama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and Python microservice,</a:t>
            </a:r>
            <a:br>
              <a:rPr lang="en-US" dirty="0"/>
            </a:br>
            <a:r>
              <a:rPr lang="en-US" dirty="0"/>
              <a:t>MongoDB as a data source for the ai model with rag architecture.</a:t>
            </a:r>
          </a:p>
          <a:p>
            <a:r>
              <a:rPr lang="en-US" dirty="0"/>
              <a:t>This feature is still in progress.</a:t>
            </a:r>
          </a:p>
          <a:p>
            <a:pPr defTabSz="966155"/>
            <a:endParaRPr lang="fr-FR" dirty="0"/>
          </a:p>
          <a:p>
            <a:pPr defTabSz="966155"/>
            <a:endParaRPr lang="fr-FR" dirty="0"/>
          </a:p>
          <a:p>
            <a:pPr defTabSz="966155"/>
            <a:endParaRPr lang="fr-FR" dirty="0"/>
          </a:p>
          <a:p>
            <a:pPr defTabSz="966155"/>
            <a:r>
              <a:rPr lang="fr-FR" dirty="0"/>
              <a:t>Une architecture de </a:t>
            </a:r>
            <a:r>
              <a:rPr lang="fr-FR" b="1" dirty="0" err="1"/>
              <a:t>chatbot</a:t>
            </a:r>
            <a:r>
              <a:rPr lang="fr-FR" b="1" dirty="0"/>
              <a:t> IA</a:t>
            </a:r>
            <a:r>
              <a:rPr lang="fr-FR" dirty="0"/>
              <a:t> est prévue. </a:t>
            </a:r>
          </a:p>
          <a:p>
            <a:pPr defTabSz="966155"/>
            <a:r>
              <a:rPr lang="fr-FR" dirty="0" err="1"/>
              <a:t>Ollama</a:t>
            </a:r>
            <a:r>
              <a:rPr lang="fr-FR" dirty="0"/>
              <a:t> est choisi pour une IA </a:t>
            </a:r>
            <a:r>
              <a:rPr lang="fr-FR" b="1" dirty="0"/>
              <a:t>autonome</a:t>
            </a:r>
            <a:r>
              <a:rPr lang="fr-FR" dirty="0"/>
              <a:t>, </a:t>
            </a:r>
            <a:r>
              <a:rPr lang="fr-FR" b="1" dirty="0"/>
              <a:t>économique</a:t>
            </a:r>
            <a:endParaRPr lang="fr-FR" dirty="0"/>
          </a:p>
          <a:p>
            <a:r>
              <a:rPr lang="fr-FR" dirty="0"/>
              <a:t>Elle repose sur :</a:t>
            </a:r>
          </a:p>
          <a:p>
            <a:r>
              <a:rPr lang="fr-FR" dirty="0"/>
              <a:t>un </a:t>
            </a:r>
            <a:r>
              <a:rPr lang="fr-FR" b="1" dirty="0" err="1"/>
              <a:t>microservice</a:t>
            </a:r>
            <a:r>
              <a:rPr lang="fr-FR" b="1" dirty="0"/>
              <a:t> Python</a:t>
            </a:r>
            <a:endParaRPr lang="fr-FR" dirty="0"/>
          </a:p>
          <a:p>
            <a:r>
              <a:rPr lang="fr-FR" dirty="0"/>
              <a:t>une approche </a:t>
            </a:r>
            <a:r>
              <a:rPr lang="fr-FR" b="1" dirty="0"/>
              <a:t>RAG</a:t>
            </a:r>
            <a:r>
              <a:rPr lang="fr-FR" dirty="0"/>
              <a:t> (</a:t>
            </a:r>
            <a:r>
              <a:rPr lang="fr-FR" dirty="0" err="1"/>
              <a:t>Retrieval-Augmented</a:t>
            </a:r>
            <a:r>
              <a:rPr lang="fr-FR" dirty="0"/>
              <a:t> </a:t>
            </a:r>
            <a:r>
              <a:rPr lang="fr-FR" dirty="0" err="1"/>
              <a:t>Generation</a:t>
            </a:r>
            <a:r>
              <a:rPr lang="fr-FR" dirty="0"/>
              <a:t>)</a:t>
            </a:r>
          </a:p>
          <a:p>
            <a:r>
              <a:rPr lang="fr-FR" dirty="0"/>
              <a:t>MongoDB comme source de connaissance</a:t>
            </a:r>
          </a:p>
          <a:p>
            <a:r>
              <a:rPr lang="fr-FR" dirty="0"/>
              <a:t>L’intégration est planifiée et constitue une évolution majeure du projet.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7CC7-38A5-44E8-8B18-11E3B2A2851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757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shows a complex AI question.</a:t>
            </a:r>
          </a:p>
          <a:p>
            <a:r>
              <a:rPr lang="en-US" dirty="0"/>
              <a:t>When the question is complex,</a:t>
            </a:r>
            <a:br>
              <a:rPr lang="en-US" dirty="0"/>
            </a:br>
            <a:r>
              <a:rPr lang="en-US" dirty="0"/>
              <a:t>the response can take about one minute.</a:t>
            </a:r>
          </a:p>
          <a:p>
            <a:r>
              <a:rPr lang="en-US" dirty="0"/>
              <a:t>This is normal for data analysis.</a:t>
            </a:r>
          </a:p>
          <a:p>
            <a:endParaRPr lang="en-US" dirty="0"/>
          </a:p>
          <a:p>
            <a:endParaRPr lang="en-US" dirty="0"/>
          </a:p>
          <a:p>
            <a:r>
              <a:rPr lang="fr-FR" dirty="0"/>
              <a:t>Un assistant IA permet d’interroger les données du Loto en langage naturel.</a:t>
            </a:r>
            <a:br>
              <a:rPr lang="fr-FR" dirty="0"/>
            </a:br>
            <a:r>
              <a:rPr lang="fr-FR" dirty="0"/>
              <a:t>Il repose sur une architecture RAG connectée à la base de données pour fournir des réponses fiables et contextualisées.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7CC7-38A5-44E8-8B18-11E3B2A2851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9233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shows a simple AI question.</a:t>
            </a:r>
          </a:p>
          <a:p>
            <a:r>
              <a:rPr lang="en-US" dirty="0"/>
              <a:t>The response is very fast,</a:t>
            </a:r>
            <a:br>
              <a:rPr lang="en-US" dirty="0"/>
            </a:br>
            <a:r>
              <a:rPr lang="en-US" dirty="0"/>
              <a:t>usually around three seconds.</a:t>
            </a:r>
          </a:p>
          <a:p>
            <a:r>
              <a:rPr lang="en-US" dirty="0"/>
              <a:t>The system adapts to the question.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Cet exemple montre la rapidité de l’assistant IA : à partir d’une question en langage naturel, il analyse instantanément l’historique des tirages depuis 2019 et calcule les gains associés au ticket, y compris le second tirage.</a:t>
            </a:r>
            <a:br>
              <a:rPr lang="fr-FR" dirty="0"/>
            </a:br>
            <a:r>
              <a:rPr lang="fr-FR" dirty="0"/>
              <a:t>La réponse est générée en quelques secondes à partir des données réelles stockées en bas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7CC7-38A5-44E8-8B18-11E3B2A2851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427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application works on </a:t>
            </a:r>
            <a:r>
              <a:rPr lang="en-US" b="1" dirty="0"/>
              <a:t>desktop and mobile</a:t>
            </a:r>
            <a:r>
              <a:rPr lang="en-US" dirty="0"/>
              <a:t>.</a:t>
            </a:r>
          </a:p>
          <a:p>
            <a:r>
              <a:rPr lang="en-US" dirty="0"/>
              <a:t>The interface adapts to different screen sizes.</a:t>
            </a:r>
          </a:p>
          <a:p>
            <a:r>
              <a:rPr lang="en-US" dirty="0"/>
              <a:t>This makes the app easy to use everywhere.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L’interface est entièrement responsive et s’adapte aussi bien au desktop qu’au mobile.</a:t>
            </a:r>
            <a:br>
              <a:rPr lang="fr-FR" dirty="0"/>
            </a:br>
            <a:r>
              <a:rPr lang="fr-FR" dirty="0"/>
              <a:t>La navigation reste lisible et fonctionnelle sur tous les écrans, avec des composants réorganisés sans perte d’information.</a:t>
            </a:r>
            <a:br>
              <a:rPr lang="fr-FR" dirty="0"/>
            </a:br>
            <a:r>
              <a:rPr lang="fr-FR" dirty="0"/>
              <a:t>Les règles d’accessibilité ont été respectées : contrastes élevés, boutons explicites, navigation claire et compatibilité clavier, ce qui est confirmé par un score </a:t>
            </a:r>
            <a:r>
              <a:rPr lang="fr-FR" dirty="0" err="1"/>
              <a:t>Lighthouse</a:t>
            </a:r>
            <a:r>
              <a:rPr lang="fr-FR" dirty="0"/>
              <a:t> de 100 % en accessibilité.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L’interface est responsive desktop/mobile et respecte les bonnes pratiques d’accessibilité, validées par </a:t>
            </a:r>
            <a:r>
              <a:rPr lang="fr-FR" dirty="0" err="1"/>
              <a:t>Lighthouse</a:t>
            </a:r>
            <a:r>
              <a:rPr lang="fr-FR" dirty="0"/>
              <a:t>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7CC7-38A5-44E8-8B18-11E3B2A2851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403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Lighthouse was used to test the application.</a:t>
            </a:r>
          </a:p>
          <a:p>
            <a:r>
              <a:rPr lang="en-US" dirty="0"/>
              <a:t>The results are good for accessibility, SEO</a:t>
            </a:r>
            <a:br>
              <a:rPr lang="en-US" dirty="0"/>
            </a:br>
            <a:r>
              <a:rPr lang="en-US" dirty="0"/>
              <a:t>and best practices.</a:t>
            </a:r>
          </a:p>
          <a:p>
            <a:r>
              <a:rPr lang="en-US" dirty="0"/>
              <a:t>Performance is acceptable for this project.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L’audit </a:t>
            </a:r>
            <a:r>
              <a:rPr lang="fr-FR" dirty="0" err="1"/>
              <a:t>Lighthouse</a:t>
            </a:r>
            <a:r>
              <a:rPr lang="fr-FR" dirty="0"/>
              <a:t> montre un site bien conçu : accessibilité parfaite, bon référencement et bonnes pratiques globalement respectées. Le principal axe d’amélioration concerne les performances, notamment l’optimisation du chargement.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7CC7-38A5-44E8-8B18-11E3B2A2851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8460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application is deployed on a </a:t>
            </a:r>
            <a:r>
              <a:rPr lang="en-US" b="1" dirty="0"/>
              <a:t>Linux server</a:t>
            </a:r>
            <a:r>
              <a:rPr lang="en-US" dirty="0"/>
              <a:t>.</a:t>
            </a:r>
          </a:p>
          <a:p>
            <a:r>
              <a:rPr lang="en-US" dirty="0"/>
              <a:t>It is available online with HTTPS.</a:t>
            </a:r>
          </a:p>
          <a:p>
            <a:r>
              <a:rPr lang="en-US" dirty="0"/>
              <a:t>Apache, SSL, and monitoring tools uptime </a:t>
            </a:r>
            <a:r>
              <a:rPr lang="en-US" dirty="0" err="1"/>
              <a:t>kuma</a:t>
            </a:r>
            <a:r>
              <a:rPr lang="en-US" dirty="0"/>
              <a:t> and </a:t>
            </a:r>
            <a:r>
              <a:rPr lang="en-US" dirty="0" err="1"/>
              <a:t>cloudflare</a:t>
            </a:r>
            <a:br>
              <a:rPr lang="en-US" dirty="0"/>
            </a:br>
            <a:r>
              <a:rPr lang="en-US" dirty="0"/>
              <a:t>are used to keep the service stable.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 projet est déployé en production sur Linux avec Apache, SSL et reverse proxy.</a:t>
            </a:r>
            <a:br>
              <a:rPr lang="fr-FR" dirty="0"/>
            </a:br>
            <a:r>
              <a:rPr lang="fr-FR" dirty="0"/>
              <a:t>La disponibilité et la sécurité sont assurées via Updown.io, Uptime </a:t>
            </a:r>
            <a:r>
              <a:rPr lang="fr-FR" dirty="0" err="1"/>
              <a:t>Kuma</a:t>
            </a:r>
            <a:r>
              <a:rPr lang="fr-FR" dirty="0"/>
              <a:t> et </a:t>
            </a:r>
            <a:r>
              <a:rPr lang="fr-FR" dirty="0" err="1"/>
              <a:t>Cloudflare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7CC7-38A5-44E8-8B18-11E3B2A2851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102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built a stable backend API.</a:t>
            </a:r>
          </a:p>
          <a:p>
            <a:r>
              <a:rPr lang="en-US" dirty="0"/>
              <a:t>The project is ready for production use.</a:t>
            </a:r>
          </a:p>
          <a:p>
            <a:r>
              <a:rPr lang="en-US" dirty="0"/>
              <a:t>I learned a lot about security and deployment.</a:t>
            </a:r>
          </a:p>
          <a:p>
            <a:r>
              <a:rPr lang="en-US" dirty="0"/>
              <a:t>The frontend and tests can still be improved.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Les principaux résultats sont :</a:t>
            </a:r>
          </a:p>
          <a:p>
            <a:r>
              <a:rPr lang="fr-FR" dirty="0"/>
              <a:t>une </a:t>
            </a:r>
            <a:r>
              <a:rPr lang="fr-FR" b="1" dirty="0"/>
              <a:t>API backend stable</a:t>
            </a:r>
            <a:endParaRPr lang="fr-FR" dirty="0"/>
          </a:p>
          <a:p>
            <a:r>
              <a:rPr lang="fr-FR" dirty="0"/>
              <a:t>une </a:t>
            </a:r>
            <a:r>
              <a:rPr lang="fr-FR" b="1" dirty="0"/>
              <a:t>architecture propre</a:t>
            </a:r>
            <a:endParaRPr lang="fr-FR" dirty="0"/>
          </a:p>
          <a:p>
            <a:r>
              <a:rPr lang="fr-FR" dirty="0"/>
              <a:t>un </a:t>
            </a:r>
            <a:r>
              <a:rPr lang="fr-FR" b="1" dirty="0"/>
              <a:t>déploiement fonctionnel</a:t>
            </a:r>
            <a:endParaRPr lang="fr-FR" dirty="0"/>
          </a:p>
          <a:p>
            <a:r>
              <a:rPr lang="fr-FR" dirty="0"/>
              <a:t>Les limites actuelles :</a:t>
            </a:r>
          </a:p>
          <a:p>
            <a:r>
              <a:rPr lang="fr-FR" dirty="0"/>
              <a:t>frontend minimal avec une expérience UI/UX pour l’utilisateur</a:t>
            </a:r>
          </a:p>
          <a:p>
            <a:r>
              <a:rPr lang="fr-FR" dirty="0"/>
              <a:t>couverture de tests à améliorer</a:t>
            </a:r>
          </a:p>
          <a:p>
            <a:r>
              <a:rPr lang="fr-FR" dirty="0"/>
              <a:t>Ce projet m’a permis de consolider mes compétences backend et architecture.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7CC7-38A5-44E8-8B18-11E3B2A2851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7036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challenge was </a:t>
            </a:r>
            <a:r>
              <a:rPr lang="en-US" b="1" dirty="0"/>
              <a:t>time</a:t>
            </a:r>
            <a:r>
              <a:rPr lang="en-US" dirty="0"/>
              <a:t>.</a:t>
            </a:r>
          </a:p>
          <a:p>
            <a:r>
              <a:rPr lang="en-US" dirty="0"/>
              <a:t>I did not have enough time</a:t>
            </a:r>
            <a:br>
              <a:rPr lang="en-US" dirty="0"/>
            </a:br>
            <a:r>
              <a:rPr lang="en-US" dirty="0"/>
              <a:t>to build a complete frontend.</a:t>
            </a:r>
          </a:p>
          <a:p>
            <a:r>
              <a:rPr lang="en-US" dirty="0"/>
              <a:t>Testing also needs improvement in integration and regression.</a:t>
            </a:r>
          </a:p>
          <a:p>
            <a:pPr defTabSz="966155"/>
            <a:endParaRPr lang="fr-FR" dirty="0"/>
          </a:p>
          <a:p>
            <a:pPr defTabSz="966155"/>
            <a:endParaRPr lang="fr-FR" dirty="0"/>
          </a:p>
          <a:p>
            <a:pPr defTabSz="966155"/>
            <a:endParaRPr lang="fr-FR" dirty="0"/>
          </a:p>
          <a:p>
            <a:pPr defTabSz="966155"/>
            <a:endParaRPr lang="fr-FR" dirty="0"/>
          </a:p>
          <a:p>
            <a:pPr defTabSz="966155"/>
            <a:endParaRPr lang="fr-FR" dirty="0"/>
          </a:p>
          <a:p>
            <a:pPr defTabSz="966155"/>
            <a:endParaRPr lang="fr-FR" dirty="0"/>
          </a:p>
          <a:p>
            <a:pPr defTabSz="966155"/>
            <a:endParaRPr lang="fr-FR" dirty="0"/>
          </a:p>
          <a:p>
            <a:pPr defTabSz="966155"/>
            <a:endParaRPr lang="fr-FR" dirty="0"/>
          </a:p>
          <a:p>
            <a:pPr defTabSz="966155"/>
            <a:r>
              <a:rPr lang="fr-FR" dirty="0" err="1"/>
              <a:t>Prevu</a:t>
            </a:r>
            <a:r>
              <a:rPr lang="fr-FR" dirty="0"/>
              <a:t> d'</a:t>
            </a:r>
            <a:r>
              <a:rPr lang="fr-FR" dirty="0" err="1"/>
              <a:t>implementer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, pas assez de temps pour rendre un front end fonctionnelle </a:t>
            </a:r>
            <a:r>
              <a:rPr lang="fr-FR" dirty="0" err="1"/>
              <a:t>entierement</a:t>
            </a:r>
            <a:r>
              <a:rPr lang="fr-FR" dirty="0"/>
              <a:t> , j'ai </a:t>
            </a:r>
            <a:r>
              <a:rPr lang="fr-FR" dirty="0" err="1"/>
              <a:t>preferer</a:t>
            </a:r>
            <a:r>
              <a:rPr lang="fr-FR" dirty="0"/>
              <a:t> utiliser un front end que je maitrise </a:t>
            </a:r>
          </a:p>
          <a:p>
            <a:pPr defTabSz="966155"/>
            <a:r>
              <a:rPr lang="fr-FR" dirty="0"/>
              <a:t>beaucoup de bug a corriger a chaque nouvelle fonctionnalité </a:t>
            </a:r>
            <a:r>
              <a:rPr lang="fr-FR" dirty="0" err="1"/>
              <a:t>implementer</a:t>
            </a:r>
            <a:endParaRPr lang="fr-FR" dirty="0"/>
          </a:p>
          <a:p>
            <a:pPr defTabSz="966155"/>
            <a:r>
              <a:rPr lang="fr-FR" dirty="0"/>
              <a:t>Pas assez de temps pour mettre des tests </a:t>
            </a:r>
            <a:r>
              <a:rPr lang="fr-FR" dirty="0" err="1"/>
              <a:t>apres</a:t>
            </a:r>
            <a:r>
              <a:rPr lang="fr-FR" dirty="0"/>
              <a:t> avoir casser le backend</a:t>
            </a:r>
          </a:p>
          <a:p>
            <a:pPr defTabSz="966155"/>
            <a:endParaRPr lang="fr-FR" dirty="0"/>
          </a:p>
          <a:p>
            <a:r>
              <a:rPr lang="en-US" b="1" dirty="0"/>
              <a:t>Planned to implement Angular</a:t>
            </a:r>
            <a:endParaRPr lang="en-US" dirty="0"/>
          </a:p>
          <a:p>
            <a:r>
              <a:rPr lang="en-US" b="1" dirty="0"/>
              <a:t>Not enough time to deliver a fully functional frontend</a:t>
            </a:r>
            <a:endParaRPr lang="en-US" dirty="0"/>
          </a:p>
          <a:p>
            <a:r>
              <a:rPr lang="en-US" b="1" dirty="0"/>
              <a:t>I chose to use a frontend I already master</a:t>
            </a:r>
            <a:endParaRPr lang="en-US" dirty="0"/>
          </a:p>
          <a:p>
            <a:r>
              <a:rPr lang="en-US" b="1" dirty="0"/>
              <a:t>Many bugs to fix with each new feature implemented</a:t>
            </a:r>
            <a:endParaRPr lang="en-US" dirty="0"/>
          </a:p>
          <a:p>
            <a:r>
              <a:rPr lang="en-US" b="1" dirty="0"/>
              <a:t>Not enough time to write tests after breaking the backend due to mistakes</a:t>
            </a:r>
            <a:endParaRPr lang="en-US" dirty="0"/>
          </a:p>
          <a:p>
            <a:pPr defTabSz="966155"/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7CC7-38A5-44E8-8B18-11E3B2A2851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114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conclude, </a:t>
            </a:r>
            <a:r>
              <a:rPr lang="en-US" dirty="0" err="1"/>
              <a:t>Loto</a:t>
            </a:r>
            <a:r>
              <a:rPr lang="en-US" dirty="0"/>
              <a:t> Tracker is a solid backend project.</a:t>
            </a:r>
          </a:p>
          <a:p>
            <a:r>
              <a:rPr lang="en-US" dirty="0"/>
              <a:t>Next steps are</a:t>
            </a:r>
            <a:br>
              <a:rPr lang="en-US" dirty="0"/>
            </a:br>
            <a:r>
              <a:rPr lang="en-US" dirty="0"/>
              <a:t>adding an Angular frontend,</a:t>
            </a:r>
            <a:br>
              <a:rPr lang="en-US" dirty="0"/>
            </a:br>
            <a:r>
              <a:rPr lang="en-US" dirty="0"/>
              <a:t>improving tests,</a:t>
            </a:r>
            <a:br>
              <a:rPr lang="en-US" dirty="0"/>
            </a:br>
            <a:r>
              <a:rPr lang="en-US" dirty="0"/>
              <a:t>and improving AI features.</a:t>
            </a:r>
          </a:p>
          <a:p>
            <a:r>
              <a:rPr lang="en-US" dirty="0"/>
              <a:t>Thank you for your </a:t>
            </a:r>
            <a:r>
              <a:rPr lang="fr-FR" altLang="fr-FR" sz="1200" dirty="0">
                <a:latin typeface="Arial" panose="020B0604020202020204" pitchFamily="34" charset="0"/>
              </a:rPr>
              <a:t>attention.</a:t>
            </a:r>
          </a:p>
          <a:p>
            <a:r>
              <a:rPr lang="en-US" dirty="0"/>
              <a:t>Now I will show you a short live demo of the application.</a:t>
            </a:r>
          </a:p>
          <a:p>
            <a:endParaRPr lang="en-US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Pour conclure, </a:t>
            </a:r>
            <a:r>
              <a:rPr lang="fr-FR" b="1" dirty="0"/>
              <a:t>Loto Tracker</a:t>
            </a:r>
            <a:r>
              <a:rPr lang="fr-FR" dirty="0"/>
              <a:t> constitue une </a:t>
            </a:r>
            <a:r>
              <a:rPr lang="fr-FR" b="1" dirty="0"/>
              <a:t>base technique solide et évolutive</a:t>
            </a:r>
            <a:r>
              <a:rPr lang="fr-FR" dirty="0"/>
              <a:t>.</a:t>
            </a:r>
          </a:p>
          <a:p>
            <a:r>
              <a:rPr lang="fr-FR" dirty="0"/>
              <a:t>Les prochaines étapes sont :</a:t>
            </a:r>
          </a:p>
          <a:p>
            <a:r>
              <a:rPr lang="fr-FR" dirty="0"/>
              <a:t>intégration d’un </a:t>
            </a:r>
            <a:r>
              <a:rPr lang="fr-FR" b="1" dirty="0"/>
              <a:t>frontend </a:t>
            </a:r>
            <a:r>
              <a:rPr lang="fr-FR" b="1" dirty="0" err="1"/>
              <a:t>Angular</a:t>
            </a:r>
            <a:endParaRPr lang="fr-FR" dirty="0"/>
          </a:p>
          <a:p>
            <a:r>
              <a:rPr lang="fr-FR" dirty="0"/>
              <a:t>mise en place de </a:t>
            </a:r>
            <a:r>
              <a:rPr lang="fr-FR" b="1" dirty="0"/>
              <a:t>tests automatisés et CI/CD</a:t>
            </a:r>
            <a:endParaRPr lang="fr-FR" dirty="0"/>
          </a:p>
          <a:p>
            <a:r>
              <a:rPr lang="fr-FR" dirty="0"/>
              <a:t>amélioration de l’</a:t>
            </a:r>
            <a:r>
              <a:rPr lang="fr-FR" b="1" dirty="0"/>
              <a:t>intégration du </a:t>
            </a:r>
            <a:r>
              <a:rPr lang="fr-FR" b="1" dirty="0" err="1"/>
              <a:t>chatbot</a:t>
            </a:r>
            <a:r>
              <a:rPr lang="fr-FR" b="1" dirty="0"/>
              <a:t> IA</a:t>
            </a:r>
            <a:endParaRPr lang="fr-FR" dirty="0"/>
          </a:p>
          <a:p>
            <a:r>
              <a:rPr lang="fr-FR" dirty="0"/>
              <a:t>amélioration des </a:t>
            </a:r>
            <a:r>
              <a:rPr lang="fr-FR" b="1" dirty="0"/>
              <a:t>performances et de la scalabilité</a:t>
            </a:r>
            <a:endParaRPr lang="fr-FR" dirty="0"/>
          </a:p>
          <a:p>
            <a:r>
              <a:rPr lang="fr-FR" dirty="0"/>
              <a:t>Merci pour votre attention.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7CC7-38A5-44E8-8B18-11E3B2A2851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156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worked </a:t>
            </a:r>
            <a:r>
              <a:rPr lang="en-US" b="1" dirty="0"/>
              <a:t>alone</a:t>
            </a:r>
            <a:r>
              <a:rPr lang="en-US" dirty="0"/>
              <a:t> on this project.</a:t>
            </a:r>
          </a:p>
          <a:p>
            <a:r>
              <a:rPr lang="en-US" dirty="0"/>
              <a:t>I am a </a:t>
            </a:r>
            <a:r>
              <a:rPr lang="en-US" b="1" dirty="0"/>
              <a:t>full-stack developer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I did the design, development, and deployment.</a:t>
            </a:r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/>
              <a:t>Mon projet Loto Tracker</a:t>
            </a:r>
            <a:r>
              <a:rPr lang="fr-FR" dirty="0"/>
              <a:t>, un </a:t>
            </a:r>
            <a:r>
              <a:rPr lang="fr-FR" b="1" dirty="0"/>
              <a:t>projet full-stack orienté backend et frontend</a:t>
            </a:r>
            <a:r>
              <a:rPr lang="fr-FR" dirty="0"/>
              <a:t>, que j’ai réalisé </a:t>
            </a:r>
            <a:r>
              <a:rPr lang="fr-FR" b="1" dirty="0"/>
              <a:t>seul</a:t>
            </a:r>
            <a:r>
              <a:rPr lang="fr-FR" dirty="0"/>
              <a:t>, de la </a:t>
            </a:r>
            <a:r>
              <a:rPr lang="fr-FR" b="1" dirty="0"/>
              <a:t>conception</a:t>
            </a:r>
            <a:r>
              <a:rPr lang="fr-FR" dirty="0"/>
              <a:t> jusqu’au </a:t>
            </a:r>
            <a:r>
              <a:rPr lang="fr-FR" b="1" dirty="0"/>
              <a:t>déploiement</a:t>
            </a:r>
            <a:r>
              <a:rPr lang="fr-FR" dirty="0"/>
              <a:t>.</a:t>
            </a:r>
          </a:p>
          <a:p>
            <a:r>
              <a:rPr lang="fr-FR" dirty="0"/>
              <a:t>Ce projet s’inscrit dans une démarche professionnelle, avec une attention particulière portée à l’</a:t>
            </a:r>
            <a:r>
              <a:rPr lang="fr-FR" b="1" dirty="0"/>
              <a:t>architecture</a:t>
            </a:r>
            <a:r>
              <a:rPr lang="fr-FR" dirty="0"/>
              <a:t>, à la </a:t>
            </a:r>
            <a:r>
              <a:rPr lang="fr-FR" b="1" dirty="0"/>
              <a:t>sécurité</a:t>
            </a:r>
            <a:r>
              <a:rPr lang="fr-FR" dirty="0"/>
              <a:t> et à la </a:t>
            </a:r>
            <a:r>
              <a:rPr lang="fr-FR" b="1" dirty="0"/>
              <a:t>scalabilité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7CC7-38A5-44E8-8B18-11E3B2A2851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973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Cette slide montre l’</a:t>
            </a:r>
            <a:r>
              <a:rPr lang="fr-FR" b="1" dirty="0"/>
              <a:t>application en fonctionnement</a:t>
            </a:r>
            <a:r>
              <a:rPr lang="fr-FR" dirty="0"/>
              <a:t>.</a:t>
            </a:r>
          </a:p>
          <a:p>
            <a:r>
              <a:rPr lang="fr-FR" dirty="0"/>
              <a:t>Le frontend est volontairement simple, car le cœur du projet est le </a:t>
            </a:r>
            <a:r>
              <a:rPr lang="fr-FR" b="1" dirty="0"/>
              <a:t>backend</a:t>
            </a:r>
            <a:r>
              <a:rPr lang="fr-FR" dirty="0"/>
              <a:t>.</a:t>
            </a:r>
          </a:p>
          <a:p>
            <a:r>
              <a:rPr lang="fr-FR" dirty="0"/>
              <a:t>L’objectif est de démontrer :</a:t>
            </a:r>
          </a:p>
          <a:p>
            <a:r>
              <a:rPr lang="fr-FR" dirty="0"/>
              <a:t>la communication avec l’API</a:t>
            </a:r>
          </a:p>
          <a:p>
            <a:r>
              <a:rPr lang="fr-FR" dirty="0"/>
              <a:t>la récupération des données</a:t>
            </a:r>
          </a:p>
          <a:p>
            <a:r>
              <a:rPr lang="fr-FR" dirty="0"/>
              <a:t>la cohérence globale du système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7CC7-38A5-44E8-8B18-11E3B2A2851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308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7CC7-38A5-44E8-8B18-11E3B2A2851B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429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people use the </a:t>
            </a:r>
            <a:r>
              <a:rPr lang="en-US" b="1" dirty="0"/>
              <a:t>official FDJ app</a:t>
            </a:r>
            <a:br>
              <a:rPr lang="en-US" dirty="0"/>
            </a:br>
            <a:r>
              <a:rPr lang="en-US" dirty="0"/>
              <a:t>or </a:t>
            </a:r>
            <a:r>
              <a:rPr lang="en-US" b="1" dirty="0"/>
              <a:t>other websites</a:t>
            </a:r>
            <a:r>
              <a:rPr lang="en-US" dirty="0"/>
              <a:t> to check lottery results.</a:t>
            </a:r>
          </a:p>
          <a:p>
            <a:r>
              <a:rPr lang="en-US" dirty="0"/>
              <a:t>These tools only show results</a:t>
            </a:r>
            <a:br>
              <a:rPr lang="en-US" dirty="0"/>
            </a:br>
            <a:r>
              <a:rPr lang="en-US" dirty="0"/>
              <a:t>and do not help users manage their personal data tickets in long term.</a:t>
            </a:r>
          </a:p>
          <a:p>
            <a:r>
              <a:rPr lang="fr-FR" dirty="0"/>
              <a:t>I </a:t>
            </a:r>
            <a:r>
              <a:rPr lang="fr-FR" dirty="0" err="1"/>
              <a:t>make</a:t>
            </a:r>
            <a:r>
              <a:rPr lang="fr-FR" dirty="0"/>
              <a:t> a solution to manage in long </a:t>
            </a:r>
            <a:r>
              <a:rPr lang="fr-FR" dirty="0" err="1"/>
              <a:t>term</a:t>
            </a:r>
            <a:r>
              <a:rPr lang="fr-FR" dirty="0"/>
              <a:t> </a:t>
            </a:r>
            <a:r>
              <a:rPr lang="fr-FR" dirty="0" err="1"/>
              <a:t>personal</a:t>
            </a:r>
            <a:r>
              <a:rPr lang="fr-FR" dirty="0"/>
              <a:t>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 and </a:t>
            </a:r>
            <a:r>
              <a:rPr lang="fr-FR" dirty="0" err="1"/>
              <a:t>calculate</a:t>
            </a:r>
            <a:r>
              <a:rPr lang="fr-FR" dirty="0"/>
              <a:t> </a:t>
            </a:r>
            <a:r>
              <a:rPr lang="fr-FR" dirty="0" err="1"/>
              <a:t>expense</a:t>
            </a:r>
            <a:r>
              <a:rPr lang="fr-FR" dirty="0"/>
              <a:t> or </a:t>
            </a:r>
            <a:r>
              <a:rPr lang="fr-FR" dirty="0" err="1"/>
              <a:t>winnings</a:t>
            </a:r>
            <a:r>
              <a:rPr lang="fr-FR" dirty="0"/>
              <a:t> in </a:t>
            </a:r>
            <a:r>
              <a:rPr lang="fr-FR" dirty="0" err="1"/>
              <a:t>game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Avant de concevoir Loto Tracker, j’ai analysé les solutions existantes.</a:t>
            </a:r>
          </a:p>
          <a:p>
            <a:r>
              <a:rPr lang="fr-FR" dirty="0"/>
              <a:t>Aujourd’hui, les utilisateurs disposent principalement :</a:t>
            </a:r>
          </a:p>
          <a:p>
            <a:r>
              <a:rPr lang="fr-FR" dirty="0"/>
              <a:t>de l’</a:t>
            </a:r>
            <a:r>
              <a:rPr lang="fr-FR" b="1" dirty="0"/>
              <a:t>application officielle de la FDJ</a:t>
            </a:r>
            <a:endParaRPr lang="fr-FR" dirty="0"/>
          </a:p>
          <a:p>
            <a:r>
              <a:rPr lang="fr-FR" dirty="0"/>
              <a:t>ou de </a:t>
            </a:r>
            <a:r>
              <a:rPr lang="fr-FR" b="1" dirty="0"/>
              <a:t>sites tiers</a:t>
            </a:r>
            <a:r>
              <a:rPr lang="fr-FR" dirty="0"/>
              <a:t> affichant les résultats</a:t>
            </a:r>
          </a:p>
          <a:p>
            <a:r>
              <a:rPr lang="fr-FR" dirty="0"/>
              <a:t>Les limites observées sont claires :</a:t>
            </a:r>
          </a:p>
          <a:p>
            <a:r>
              <a:rPr lang="fr-FR" dirty="0"/>
              <a:t>affichage des résultats uniquement</a:t>
            </a:r>
          </a:p>
          <a:p>
            <a:r>
              <a:rPr lang="fr-FR" dirty="0"/>
              <a:t>absence d’</a:t>
            </a:r>
            <a:r>
              <a:rPr lang="fr-FR" b="1" dirty="0"/>
              <a:t>historique personnel long terme</a:t>
            </a:r>
            <a:endParaRPr lang="fr-FR" dirty="0"/>
          </a:p>
          <a:p>
            <a:r>
              <a:rPr lang="fr-FR" dirty="0"/>
              <a:t>aucun </a:t>
            </a:r>
            <a:r>
              <a:rPr lang="fr-FR" b="1" dirty="0"/>
              <a:t>suivi des dépenses ou des gains</a:t>
            </a:r>
            <a:endParaRPr lang="fr-FR" dirty="0"/>
          </a:p>
          <a:p>
            <a:r>
              <a:rPr lang="fr-FR" dirty="0"/>
              <a:t>Ces manques justifient la création d’une solution plus complète.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7CC7-38A5-44E8-8B18-11E3B2A2851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16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of </a:t>
            </a:r>
            <a:r>
              <a:rPr lang="en-US" dirty="0" err="1"/>
              <a:t>Loto</a:t>
            </a:r>
            <a:r>
              <a:rPr lang="en-US" dirty="0"/>
              <a:t> Tracker is to improve this situation.</a:t>
            </a:r>
          </a:p>
          <a:p>
            <a:r>
              <a:rPr lang="en-US" dirty="0"/>
              <a:t>The application centralizes official results,</a:t>
            </a:r>
            <a:br>
              <a:rPr lang="en-US" dirty="0"/>
            </a:br>
            <a:r>
              <a:rPr lang="en-US" dirty="0"/>
              <a:t>stores user data,</a:t>
            </a:r>
            <a:br>
              <a:rPr lang="en-US" dirty="0"/>
            </a:br>
            <a:r>
              <a:rPr lang="en-US" dirty="0"/>
              <a:t>and checks tickets automatically.</a:t>
            </a:r>
          </a:p>
          <a:p>
            <a:r>
              <a:rPr lang="en-US" dirty="0"/>
              <a:t>It also provides a </a:t>
            </a:r>
            <a:r>
              <a:rPr lang="en-US" b="1" dirty="0"/>
              <a:t>secure REST API</a:t>
            </a:r>
            <a:r>
              <a:rPr lang="en-US" dirty="0"/>
              <a:t>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Les objectifs du projet sont multiples :</a:t>
            </a:r>
          </a:p>
          <a:p>
            <a:r>
              <a:rPr lang="fr-FR" dirty="0"/>
              <a:t>Centraliser les </a:t>
            </a:r>
            <a:r>
              <a:rPr lang="fr-FR" b="1" dirty="0"/>
              <a:t>résultats officiels du loto</a:t>
            </a:r>
            <a:endParaRPr lang="fr-FR" dirty="0"/>
          </a:p>
          <a:p>
            <a:r>
              <a:rPr lang="fr-FR" dirty="0"/>
              <a:t>Gérer et persister les </a:t>
            </a:r>
            <a:r>
              <a:rPr lang="fr-FR" b="1" dirty="0"/>
              <a:t>données utilisateurs</a:t>
            </a:r>
            <a:endParaRPr lang="fr-FR" dirty="0"/>
          </a:p>
          <a:p>
            <a:r>
              <a:rPr lang="fr-FR" dirty="0"/>
              <a:t>Automatiser la </a:t>
            </a:r>
            <a:r>
              <a:rPr lang="fr-FR" b="1" dirty="0"/>
              <a:t>vérification des tickets</a:t>
            </a:r>
            <a:endParaRPr lang="fr-FR" dirty="0"/>
          </a:p>
          <a:p>
            <a:r>
              <a:rPr lang="fr-FR" dirty="0"/>
              <a:t>Exposer une </a:t>
            </a:r>
            <a:r>
              <a:rPr lang="fr-FR" b="1" dirty="0"/>
              <a:t>API REST sécurisée</a:t>
            </a:r>
            <a:endParaRPr lang="fr-FR" dirty="0"/>
          </a:p>
          <a:p>
            <a:r>
              <a:rPr lang="fr-FR" dirty="0"/>
              <a:t>Construire une </a:t>
            </a:r>
            <a:r>
              <a:rPr lang="fr-FR" b="1" dirty="0"/>
              <a:t>base backend scalable</a:t>
            </a:r>
            <a:endParaRPr lang="fr-FR" dirty="0"/>
          </a:p>
          <a:p>
            <a:r>
              <a:rPr lang="fr-FR" dirty="0"/>
              <a:t>Préparer des fonctionnalités </a:t>
            </a:r>
            <a:r>
              <a:rPr lang="fr-FR" b="1" dirty="0"/>
              <a:t>analytiques et IA</a:t>
            </a:r>
            <a:endParaRPr lang="fr-FR" dirty="0"/>
          </a:p>
          <a:p>
            <a:r>
              <a:rPr lang="fr-FR" dirty="0"/>
              <a:t>L’idée est de proposer une </a:t>
            </a:r>
            <a:r>
              <a:rPr lang="fr-FR" b="1" dirty="0"/>
              <a:t>fondation technique solide</a:t>
            </a:r>
            <a:r>
              <a:rPr lang="fr-FR" dirty="0"/>
              <a:t>, prête à évoluer.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7CC7-38A5-44E8-8B18-11E3B2A2851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4954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user Stories this application, users can</a:t>
            </a:r>
            <a:br>
              <a:rPr lang="en-US" dirty="0"/>
            </a:br>
            <a:r>
              <a:rPr lang="en-US" dirty="0"/>
              <a:t>register and manage their tickets,</a:t>
            </a:r>
            <a:br>
              <a:rPr lang="en-US" dirty="0"/>
            </a:br>
            <a:r>
              <a:rPr lang="en-US" dirty="0"/>
              <a:t>compare tickets with official results,</a:t>
            </a:r>
            <a:br>
              <a:rPr lang="en-US" dirty="0"/>
            </a:br>
            <a:r>
              <a:rPr lang="en-US" dirty="0"/>
              <a:t>and view past lottery draws.</a:t>
            </a:r>
          </a:p>
          <a:p>
            <a:r>
              <a:rPr lang="en-US" dirty="0"/>
              <a:t>Access is secured with authentication.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 développement s’est appuyé sur plusieurs </a:t>
            </a:r>
            <a:r>
              <a:rPr lang="fr-FR" b="1" dirty="0"/>
              <a:t>user stories</a:t>
            </a:r>
            <a:r>
              <a:rPr lang="fr-FR" dirty="0"/>
              <a:t> :</a:t>
            </a:r>
          </a:p>
          <a:p>
            <a:r>
              <a:rPr lang="fr-FR" dirty="0"/>
              <a:t>L’utilisateur peut </a:t>
            </a:r>
            <a:r>
              <a:rPr lang="fr-FR" b="1" dirty="0"/>
              <a:t>s’inscrire</a:t>
            </a:r>
            <a:r>
              <a:rPr lang="fr-FR" dirty="0"/>
              <a:t> et gérer ses tickets</a:t>
            </a:r>
          </a:p>
          <a:p>
            <a:r>
              <a:rPr lang="fr-FR" dirty="0"/>
              <a:t>Il peut </a:t>
            </a:r>
            <a:r>
              <a:rPr lang="fr-FR" b="1" dirty="0"/>
              <a:t>comparer ses tickets</a:t>
            </a:r>
            <a:r>
              <a:rPr lang="fr-FR" dirty="0"/>
              <a:t> avec les tirages officiels</a:t>
            </a:r>
          </a:p>
          <a:p>
            <a:r>
              <a:rPr lang="fr-FR" dirty="0"/>
              <a:t>Il peut </a:t>
            </a:r>
            <a:r>
              <a:rPr lang="fr-FR" b="1" dirty="0"/>
              <a:t>consulter l’historique des tirages</a:t>
            </a:r>
            <a:endParaRPr lang="fr-FR" dirty="0"/>
          </a:p>
          <a:p>
            <a:r>
              <a:rPr lang="fr-FR" dirty="0"/>
              <a:t>L’accès est sécurisé via </a:t>
            </a:r>
            <a:r>
              <a:rPr lang="fr-FR" b="1" dirty="0"/>
              <a:t>authentification et autorisation</a:t>
            </a:r>
            <a:endParaRPr lang="fr-FR" dirty="0"/>
          </a:p>
          <a:p>
            <a:r>
              <a:rPr lang="fr-FR" dirty="0"/>
              <a:t>Ces user stories ont servi de fil conducteur pour le développement de l’API.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7CC7-38A5-44E8-8B18-11E3B2A2851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422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shows the global architecture.</a:t>
            </a:r>
          </a:p>
          <a:p>
            <a:r>
              <a:rPr lang="en-US" dirty="0"/>
              <a:t>I use to HTML CSS </a:t>
            </a:r>
            <a:r>
              <a:rPr lang="en-US" dirty="0" err="1"/>
              <a:t>js</a:t>
            </a:r>
            <a:r>
              <a:rPr lang="en-US" dirty="0"/>
              <a:t> in front end</a:t>
            </a:r>
          </a:p>
          <a:p>
            <a:r>
              <a:rPr lang="en-US" dirty="0"/>
              <a:t>The frontend talks to the backend using a REST API.</a:t>
            </a:r>
          </a:p>
          <a:p>
            <a:r>
              <a:rPr lang="en-US" dirty="0"/>
              <a:t>I use to the framework java spring boot for backend</a:t>
            </a:r>
          </a:p>
          <a:p>
            <a:r>
              <a:rPr lang="en-US" dirty="0"/>
              <a:t>The backend manages security and databases.</a:t>
            </a:r>
          </a:p>
          <a:p>
            <a:r>
              <a:rPr lang="en-US" dirty="0"/>
              <a:t>Two databases are used: PostgreSQL and MongoDB.</a:t>
            </a:r>
          </a:p>
          <a:p>
            <a:r>
              <a:rPr lang="en-US" dirty="0"/>
              <a:t>I have a  microservice in python for chatbot in the frontend. This chatbot have RAG architecture and connected on database </a:t>
            </a:r>
            <a:r>
              <a:rPr lang="en-US" dirty="0" err="1"/>
              <a:t>mongodb</a:t>
            </a:r>
            <a:r>
              <a:rPr lang="en-US" dirty="0"/>
              <a:t> in read only.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L’architecture est pensée de manière </a:t>
            </a:r>
            <a:r>
              <a:rPr lang="fr-FR" b="1" dirty="0"/>
              <a:t>modulaire</a:t>
            </a:r>
            <a:r>
              <a:rPr lang="fr-FR" dirty="0"/>
              <a:t> :</a:t>
            </a:r>
          </a:p>
          <a:p>
            <a:r>
              <a:rPr lang="fr-FR" dirty="0"/>
              <a:t>une API backend centrale</a:t>
            </a:r>
          </a:p>
          <a:p>
            <a:r>
              <a:rPr lang="fr-FR" dirty="0"/>
              <a:t>une base relationnelle pour les données critiques</a:t>
            </a:r>
          </a:p>
          <a:p>
            <a:r>
              <a:rPr lang="fr-FR" dirty="0"/>
              <a:t>une base NoSQL pour l’historique</a:t>
            </a:r>
          </a:p>
          <a:p>
            <a:r>
              <a:rPr lang="fr-FR" dirty="0"/>
              <a:t>des services séparés en </a:t>
            </a:r>
            <a:r>
              <a:rPr lang="fr-FR" dirty="0" err="1"/>
              <a:t>microservice</a:t>
            </a:r>
            <a:r>
              <a:rPr lang="fr-FR" dirty="0"/>
              <a:t>, notamment pour l’IA</a:t>
            </a:r>
          </a:p>
          <a:p>
            <a:r>
              <a:rPr lang="fr-FR" dirty="0"/>
              <a:t>Cette architecture facilite la </a:t>
            </a:r>
            <a:r>
              <a:rPr lang="fr-FR" b="1" dirty="0"/>
              <a:t>maintenance</a:t>
            </a:r>
            <a:r>
              <a:rPr lang="fr-FR" dirty="0"/>
              <a:t>, la </a:t>
            </a:r>
            <a:r>
              <a:rPr lang="fr-FR" b="1" dirty="0"/>
              <a:t>scalabilité</a:t>
            </a:r>
            <a:r>
              <a:rPr lang="fr-FR" dirty="0"/>
              <a:t> et l’évolution future comme la mise en place cette semaine du </a:t>
            </a:r>
            <a:r>
              <a:rPr lang="fr-FR" dirty="0" err="1"/>
              <a:t>refresh</a:t>
            </a:r>
            <a:r>
              <a:rPr lang="fr-FR" dirty="0"/>
              <a:t> </a:t>
            </a:r>
            <a:r>
              <a:rPr lang="fr-FR" dirty="0" err="1"/>
              <a:t>token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7CC7-38A5-44E8-8B18-11E3B2A2851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1038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backend is built with </a:t>
            </a:r>
            <a:r>
              <a:rPr lang="en-US" b="1" dirty="0"/>
              <a:t>Java 21 and Spring Boot</a:t>
            </a:r>
            <a:r>
              <a:rPr lang="en-US" dirty="0"/>
              <a:t>.</a:t>
            </a:r>
          </a:p>
          <a:p>
            <a:r>
              <a:rPr lang="en-US" dirty="0"/>
              <a:t>This technology is widely used in companies.</a:t>
            </a:r>
          </a:p>
          <a:p>
            <a:r>
              <a:rPr lang="en-US" dirty="0"/>
              <a:t>It is stable, secure, and easy to maintain.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 backend est développé en Java 21 avec Spring Boot, un </a:t>
            </a:r>
            <a:r>
              <a:rPr lang="fr-FR" dirty="0" err="1"/>
              <a:t>framework</a:t>
            </a:r>
            <a:r>
              <a:rPr lang="fr-FR" dirty="0"/>
              <a:t> standard et stable.</a:t>
            </a:r>
            <a:br>
              <a:rPr lang="fr-FR" dirty="0"/>
            </a:br>
            <a:r>
              <a:rPr lang="fr-FR" dirty="0"/>
              <a:t>L’architecture est claire et scalable, avec séparation entre API, logique métier et données.</a:t>
            </a:r>
            <a:br>
              <a:rPr lang="fr-FR" dirty="0"/>
            </a:br>
            <a:r>
              <a:rPr lang="fr-FR" dirty="0"/>
              <a:t>La sécurité est intégrée via JWT et la gestion des rôles utilisateur</a:t>
            </a:r>
          </a:p>
          <a:p>
            <a:r>
              <a:rPr lang="fr-FR" dirty="0"/>
              <a:t>Ce choix permet de s’appuyer sur un </a:t>
            </a:r>
            <a:r>
              <a:rPr lang="fr-FR" dirty="0" err="1"/>
              <a:t>framework</a:t>
            </a:r>
            <a:r>
              <a:rPr lang="fr-FR" dirty="0"/>
              <a:t> éprouvé, largement utilisé en entreprise.</a:t>
            </a:r>
            <a:br>
              <a:rPr lang="fr-FR" dirty="0"/>
            </a:br>
            <a:r>
              <a:rPr lang="fr-FR" dirty="0"/>
              <a:t>Java 21 garantit performance et stabilité à long terme, tandis que Spring Boot accélère le développement.</a:t>
            </a:r>
            <a:br>
              <a:rPr lang="fr-FR" dirty="0"/>
            </a:br>
            <a:r>
              <a:rPr lang="fr-FR" dirty="0"/>
              <a:t>La sécurité et la scalabilité sont intégrées nativement, ce qui facilite un passage en production.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7CC7-38A5-44E8-8B18-11E3B2A2851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60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shows the database design with </a:t>
            </a:r>
            <a:r>
              <a:rPr lang="en-US" dirty="0" err="1"/>
              <a:t>mongodb</a:t>
            </a:r>
            <a:r>
              <a:rPr lang="en-US" dirty="0"/>
              <a:t> and </a:t>
            </a:r>
            <a:r>
              <a:rPr lang="en-US" dirty="0" err="1"/>
              <a:t>postgresql</a:t>
            </a:r>
            <a:r>
              <a:rPr lang="en-US" dirty="0"/>
              <a:t> with a backend join between </a:t>
            </a:r>
            <a:r>
              <a:rPr lang="en-US" dirty="0" err="1"/>
              <a:t>DBs.</a:t>
            </a:r>
            <a:endParaRPr lang="en-US" dirty="0"/>
          </a:p>
          <a:p>
            <a:r>
              <a:rPr lang="en-US" dirty="0"/>
              <a:t>The tables  (user/ tickets / </a:t>
            </a:r>
            <a:r>
              <a:rPr lang="en-US" dirty="0" err="1"/>
              <a:t>ticket_gains</a:t>
            </a:r>
            <a:r>
              <a:rPr lang="en-US" dirty="0"/>
              <a:t>/ refresh token) are linked with </a:t>
            </a:r>
            <a:r>
              <a:rPr lang="en-US" b="1" dirty="0"/>
              <a:t>primary keys and foreign keys in </a:t>
            </a:r>
            <a:r>
              <a:rPr lang="en-US" b="1" dirty="0" err="1"/>
              <a:t>postgres</a:t>
            </a:r>
            <a:r>
              <a:rPr lang="en-US" b="1" dirty="0"/>
              <a:t> SQL</a:t>
            </a:r>
            <a:r>
              <a:rPr lang="en-US" dirty="0"/>
              <a:t>.</a:t>
            </a:r>
          </a:p>
          <a:p>
            <a:r>
              <a:rPr lang="en-US" dirty="0"/>
              <a:t>The backend handles the relations between data.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La conception de la base de données repose sur un </a:t>
            </a:r>
            <a:r>
              <a:rPr lang="fr-FR" b="1" dirty="0"/>
              <a:t>schéma UML clair</a:t>
            </a:r>
            <a:r>
              <a:rPr lang="fr-FR" dirty="0"/>
              <a:t>.</a:t>
            </a:r>
          </a:p>
          <a:p>
            <a:r>
              <a:rPr lang="fr-FR" dirty="0"/>
              <a:t>On retrouve notamment :</a:t>
            </a:r>
          </a:p>
          <a:p>
            <a:r>
              <a:rPr lang="fr-FR" dirty="0"/>
              <a:t>les utilisateurs</a:t>
            </a:r>
          </a:p>
          <a:p>
            <a:r>
              <a:rPr lang="fr-FR" dirty="0"/>
              <a:t>les tickets</a:t>
            </a:r>
          </a:p>
          <a:p>
            <a:r>
              <a:rPr lang="fr-FR" dirty="0"/>
              <a:t>les gains </a:t>
            </a:r>
          </a:p>
          <a:p>
            <a:r>
              <a:rPr lang="fr-FR" dirty="0"/>
              <a:t>Et la table </a:t>
            </a:r>
            <a:r>
              <a:rPr lang="fr-FR" dirty="0" err="1"/>
              <a:t>refresh</a:t>
            </a:r>
            <a:r>
              <a:rPr lang="fr-FR" dirty="0"/>
              <a:t> </a:t>
            </a:r>
            <a:r>
              <a:rPr lang="fr-FR" dirty="0" err="1"/>
              <a:t>token</a:t>
            </a:r>
            <a:endParaRPr lang="fr-FR" dirty="0"/>
          </a:p>
          <a:p>
            <a:r>
              <a:rPr lang="fr-FR" dirty="0"/>
              <a:t>les relations entre entités</a:t>
            </a:r>
          </a:p>
          <a:p>
            <a:r>
              <a:rPr lang="fr-FR" dirty="0"/>
              <a:t>Ce modèle garantit l’</a:t>
            </a:r>
            <a:r>
              <a:rPr lang="fr-FR" b="1" dirty="0"/>
              <a:t>intégrité des données</a:t>
            </a:r>
            <a:r>
              <a:rPr lang="fr-FR" dirty="0"/>
              <a:t> et une bonne </a:t>
            </a:r>
            <a:r>
              <a:rPr lang="fr-FR" b="1" dirty="0"/>
              <a:t>lisibilité technique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7CC7-38A5-44E8-8B18-11E3B2A2851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739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PostgreSQL is used for users, tickets, and gains.</a:t>
            </a:r>
          </a:p>
          <a:p>
            <a:r>
              <a:rPr lang="en-US" dirty="0"/>
              <a:t>It is reliable and secure for transactional data.</a:t>
            </a:r>
          </a:p>
          <a:p>
            <a:r>
              <a:rPr lang="en-US" dirty="0"/>
              <a:t>MongoDB is used for lottery history data</a:t>
            </a:r>
            <a:br>
              <a:rPr lang="en-US" dirty="0"/>
            </a:br>
            <a:r>
              <a:rPr lang="en-US" dirty="0"/>
              <a:t>because it is flexible and fast for reading.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Deux bases de données sont utilisées :</a:t>
            </a:r>
          </a:p>
          <a:p>
            <a:r>
              <a:rPr lang="fr-FR" b="1" dirty="0"/>
              <a:t>PostgreSQL</a:t>
            </a:r>
            <a:r>
              <a:rPr lang="fr-FR" dirty="0"/>
              <a:t> :</a:t>
            </a:r>
          </a:p>
          <a:p>
            <a:r>
              <a:rPr lang="fr-FR" dirty="0"/>
              <a:t>cohérence forte</a:t>
            </a:r>
          </a:p>
          <a:p>
            <a:r>
              <a:rPr lang="fr-FR" dirty="0"/>
              <a:t>intégrité relationnelle</a:t>
            </a:r>
          </a:p>
          <a:p>
            <a:r>
              <a:rPr lang="fr-FR" dirty="0"/>
              <a:t>gestion transactionnelle</a:t>
            </a:r>
          </a:p>
          <a:p>
            <a:r>
              <a:rPr lang="fr-FR" b="1" dirty="0"/>
              <a:t>MongoDB</a:t>
            </a:r>
            <a:r>
              <a:rPr lang="fr-FR" dirty="0"/>
              <a:t> :</a:t>
            </a:r>
          </a:p>
          <a:p>
            <a:r>
              <a:rPr lang="fr-FR" dirty="0"/>
              <a:t>schéma flexible</a:t>
            </a:r>
          </a:p>
          <a:p>
            <a:r>
              <a:rPr lang="fr-FR" dirty="0"/>
              <a:t>grandes quantités de données</a:t>
            </a:r>
          </a:p>
          <a:p>
            <a:r>
              <a:rPr lang="fr-FR" dirty="0"/>
              <a:t>performances en lecture</a:t>
            </a:r>
          </a:p>
          <a:p>
            <a:r>
              <a:rPr lang="fr-FR" dirty="0"/>
              <a:t>Ce choix hybride permet d’optimiser chaque type de donnée.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07CC7-38A5-44E8-8B18-11E3B2A2851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0163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hanedinahet.fr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C373D0-F163-A9AA-ACA6-76CF62E3E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LOTO TRACKER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06D86D-69D6-8DD1-79FD-4F6072FE3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278622" cy="2148275"/>
          </a:xfrm>
        </p:spPr>
        <p:txBody>
          <a:bodyPr>
            <a:normAutofit lnSpcReduction="10000"/>
          </a:bodyPr>
          <a:lstStyle/>
          <a:p>
            <a:r>
              <a:rPr lang="fr-FR" sz="4400" dirty="0"/>
              <a:t>Dinahet Stéphane</a:t>
            </a:r>
          </a:p>
          <a:p>
            <a:endParaRPr lang="fr-FR" sz="4400" dirty="0"/>
          </a:p>
          <a:p>
            <a:r>
              <a:rPr lang="fr-FR" sz="4400" dirty="0" err="1"/>
              <a:t>Holberton</a:t>
            </a:r>
            <a:r>
              <a:rPr lang="fr-FR" sz="4400" dirty="0"/>
              <a:t> </a:t>
            </a:r>
            <a:r>
              <a:rPr lang="fr-FR" sz="4400" dirty="0" err="1"/>
              <a:t>School</a:t>
            </a:r>
            <a:r>
              <a:rPr lang="fr-FR" sz="4400" dirty="0"/>
              <a:t> Rennes #C24</a:t>
            </a:r>
          </a:p>
        </p:txBody>
      </p:sp>
      <p:pic>
        <p:nvPicPr>
          <p:cNvPr id="5" name="Image 4" descr="Une image contenant texte, capture d’écran, Logiciel multimédia, logiciel&#10;&#10;Le contenu généré par l’IA peut être incorrect.">
            <a:extLst>
              <a:ext uri="{FF2B5EF4-FFF2-40B4-BE49-F238E27FC236}">
                <a16:creationId xmlns:a16="http://schemas.microsoft.com/office/drawing/2014/main" id="{0DD50FBE-E20A-AC9E-9DFF-FF1EDCAABD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0749"/>
          <a:stretch>
            <a:fillRect/>
          </a:stretch>
        </p:blipFill>
        <p:spPr>
          <a:xfrm>
            <a:off x="0" y="0"/>
            <a:ext cx="12126192" cy="24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9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2EC2A1-021B-0774-9FDA-D2BE0E3A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Security &amp; </a:t>
            </a:r>
            <a:r>
              <a:rPr lang="fr-FR" dirty="0" err="1"/>
              <a:t>Authentication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FBA735-24A1-ABB0-E20B-20E44B2BE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2428373"/>
            <a:ext cx="877535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JWT-</a:t>
            </a: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based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authentication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Acces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token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Stateless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REST API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Role-based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control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</a:t>
            </a: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endpoints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3600" dirty="0" err="1">
                <a:latin typeface="Arial" panose="020B0604020202020204" pitchFamily="34" charset="0"/>
              </a:rPr>
              <a:t>Refresh</a:t>
            </a:r>
            <a:r>
              <a:rPr lang="fr-FR" altLang="fr-FR" sz="3600" dirty="0">
                <a:latin typeface="Arial" panose="020B0604020202020204" pitchFamily="34" charset="0"/>
              </a:rPr>
              <a:t> </a:t>
            </a:r>
            <a:r>
              <a:rPr lang="fr-FR" altLang="fr-FR" sz="3600" dirty="0" err="1">
                <a:latin typeface="Arial" panose="020B0604020202020204" pitchFamily="34" charset="0"/>
              </a:rPr>
              <a:t>token</a:t>
            </a:r>
            <a:endParaRPr lang="fr-FR" altLang="fr-FR" sz="36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3600" dirty="0">
                <a:latin typeface="Arial" panose="020B0604020202020204" pitchFamily="34" charset="0"/>
              </a:rPr>
              <a:t>Serveur log (</a:t>
            </a:r>
            <a:r>
              <a:rPr lang="fr-FR" altLang="fr-FR" sz="3600" dirty="0" err="1">
                <a:latin typeface="Arial" panose="020B0604020202020204" pitchFamily="34" charset="0"/>
              </a:rPr>
              <a:t>access</a:t>
            </a:r>
            <a:r>
              <a:rPr lang="fr-FR" altLang="fr-FR" sz="3600" dirty="0">
                <a:latin typeface="Arial" panose="020B0604020202020204" pitchFamily="34" charset="0"/>
              </a:rPr>
              <a:t>, </a:t>
            </a:r>
            <a:r>
              <a:rPr lang="fr-FR" altLang="fr-FR" sz="3600" dirty="0" err="1">
                <a:latin typeface="Arial" panose="020B0604020202020204" pitchFamily="34" charset="0"/>
              </a:rPr>
              <a:t>errors</a:t>
            </a:r>
            <a:r>
              <a:rPr lang="fr-FR" altLang="fr-FR" sz="3600" dirty="0"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9829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BE9B7C-2336-FFCF-3825-63060617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 </a:t>
            </a:r>
            <a:r>
              <a:rPr lang="fr-FR" dirty="0" err="1"/>
              <a:t>Chatbot</a:t>
            </a:r>
            <a:r>
              <a:rPr lang="fr-FR" dirty="0"/>
              <a:t> (RAG Architecture)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9D7C96-2630-18C3-51A5-3F116CB714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2705372"/>
            <a:ext cx="709200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LLM </a:t>
            </a: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Ollama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3600" dirty="0">
                <a:latin typeface="Arial" panose="020B0604020202020204" pitchFamily="34" charset="0"/>
              </a:rPr>
              <a:t>Python </a:t>
            </a:r>
            <a:r>
              <a:rPr lang="fr-FR" altLang="fr-FR" sz="3600" dirty="0" err="1">
                <a:latin typeface="Arial" panose="020B0604020202020204" pitchFamily="34" charset="0"/>
              </a:rPr>
              <a:t>microservice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Retrieval-Augmented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Generation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MongoDB as </a:t>
            </a: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knowledge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source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Planned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C32C78C-A058-8B2B-8D71-9E6AB3F9C48A}"/>
              </a:ext>
            </a:extLst>
          </p:cNvPr>
          <p:cNvGrpSpPr/>
          <p:nvPr/>
        </p:nvGrpSpPr>
        <p:grpSpPr>
          <a:xfrm>
            <a:off x="8203586" y="0"/>
            <a:ext cx="3988414" cy="6858001"/>
            <a:chOff x="8203586" y="0"/>
            <a:chExt cx="3988414" cy="6858001"/>
          </a:xfrm>
        </p:grpSpPr>
        <p:pic>
          <p:nvPicPr>
            <p:cNvPr id="6" name="Image 5" descr="Une image contenant texte, capture d’écran, Téléphone mobile, multimédia&#10;&#10;Le contenu généré par l’IA peut être incorrect.">
              <a:extLst>
                <a:ext uri="{FF2B5EF4-FFF2-40B4-BE49-F238E27FC236}">
                  <a16:creationId xmlns:a16="http://schemas.microsoft.com/office/drawing/2014/main" id="{6168E1FD-D123-CFED-0069-ABAACC6F0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3586" y="1"/>
              <a:ext cx="3988414" cy="6858000"/>
            </a:xfrm>
            <a:prstGeom prst="rect">
              <a:avLst/>
            </a:prstGeom>
          </p:spPr>
        </p:pic>
        <p:pic>
          <p:nvPicPr>
            <p:cNvPr id="8" name="Image 7" descr="Une image contenant texte, capture d’écran, multimédia, logiciel&#10;&#10;Le contenu généré par l’IA peut être incorrect.">
              <a:extLst>
                <a:ext uri="{FF2B5EF4-FFF2-40B4-BE49-F238E27FC236}">
                  <a16:creationId xmlns:a16="http://schemas.microsoft.com/office/drawing/2014/main" id="{83989B60-C449-1477-3E09-D128A768D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3698"/>
            <a:stretch>
              <a:fillRect/>
            </a:stretch>
          </p:blipFill>
          <p:spPr>
            <a:xfrm>
              <a:off x="8203586" y="0"/>
              <a:ext cx="3988414" cy="6104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206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F7A52F5-1F3A-0EE8-7882-C5AFE5727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207590" cy="2220686"/>
          </a:xfrm>
          <a:prstGeom prst="rect">
            <a:avLst/>
          </a:prstGeom>
        </p:spPr>
      </p:pic>
      <p:pic>
        <p:nvPicPr>
          <p:cNvPr id="6" name="Enregistrement 2026-01-14 030648">
            <a:hlinkClick r:id="" action="ppaction://media"/>
            <a:extLst>
              <a:ext uri="{FF2B5EF4-FFF2-40B4-BE49-F238E27FC236}">
                <a16:creationId xmlns:a16="http://schemas.microsoft.com/office/drawing/2014/main" id="{4B9327CE-673A-49F8-3FDD-E21812D93F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6200" y="0"/>
            <a:ext cx="4480236" cy="6858000"/>
          </a:xfrm>
        </p:spPr>
      </p:pic>
      <p:pic>
        <p:nvPicPr>
          <p:cNvPr id="5" name="Image 4" descr="Une image contenant texte, capture d’écran, Téléphone mobile, multimédia&#10;&#10;Le contenu généré par l’IA peut être incorrect.">
            <a:extLst>
              <a:ext uri="{FF2B5EF4-FFF2-40B4-BE49-F238E27FC236}">
                <a16:creationId xmlns:a16="http://schemas.microsoft.com/office/drawing/2014/main" id="{D1D8C809-2DE9-4992-B791-B92F6E4458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313" y="7611228"/>
            <a:ext cx="4434938" cy="6858000"/>
          </a:xfrm>
          <a:prstGeom prst="rect">
            <a:avLst/>
          </a:prstGeom>
        </p:spPr>
      </p:pic>
      <p:pic>
        <p:nvPicPr>
          <p:cNvPr id="8" name="Image 7" descr="Une image contenant texte, capture d’écran, multimédia, Téléphone mobile&#10;&#10;Le contenu généré par l’IA peut être incorrect.">
            <a:extLst>
              <a:ext uri="{FF2B5EF4-FFF2-40B4-BE49-F238E27FC236}">
                <a16:creationId xmlns:a16="http://schemas.microsoft.com/office/drawing/2014/main" id="{E33BA21F-98E9-88E2-F744-F69658BD9E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9686" y="-49683"/>
            <a:ext cx="4447904" cy="6957366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76D8CC9-3636-BB03-A965-637C70A20761}"/>
              </a:ext>
            </a:extLst>
          </p:cNvPr>
          <p:cNvCxnSpPr/>
          <p:nvPr/>
        </p:nvCxnSpPr>
        <p:spPr>
          <a:xfrm>
            <a:off x="4615543" y="3429000"/>
            <a:ext cx="2841171" cy="0"/>
          </a:xfrm>
          <a:prstGeom prst="straightConnector1">
            <a:avLst/>
          </a:prstGeom>
          <a:ln w="2095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1E4DA1EF-6857-EB92-7617-E96E270D8C1E}"/>
              </a:ext>
            </a:extLst>
          </p:cNvPr>
          <p:cNvSpPr txBox="1"/>
          <p:nvPr/>
        </p:nvSpPr>
        <p:spPr>
          <a:xfrm>
            <a:off x="5595257" y="3842657"/>
            <a:ext cx="1230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1mn</a:t>
            </a:r>
          </a:p>
        </p:txBody>
      </p:sp>
    </p:spTree>
    <p:extLst>
      <p:ext uri="{BB962C8B-B14F-4D97-AF65-F5344CB8AC3E}">
        <p14:creationId xmlns:p14="http://schemas.microsoft.com/office/powerpoint/2010/main" val="319149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F2FB0-3490-8B17-AB4B-0FB3E9DE4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CB570CB-7362-183E-78AA-55A1C3B33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7590" cy="2220686"/>
          </a:xfrm>
          <a:prstGeom prst="rect">
            <a:avLst/>
          </a:prstGeom>
        </p:spPr>
      </p:pic>
      <p:pic>
        <p:nvPicPr>
          <p:cNvPr id="5" name="Image 4" descr="Une image contenant texte, capture d’écran, Téléphone mobile, multimédia&#10;&#10;Le contenu généré par l’IA peut être incorrect.">
            <a:extLst>
              <a:ext uri="{FF2B5EF4-FFF2-40B4-BE49-F238E27FC236}">
                <a16:creationId xmlns:a16="http://schemas.microsoft.com/office/drawing/2014/main" id="{AD202AEA-11C2-C60E-DBEC-09F8E5378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313" y="7611228"/>
            <a:ext cx="4434938" cy="6858000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9A0EFE5-35F6-9222-A6A9-C9EBAF582A13}"/>
              </a:ext>
            </a:extLst>
          </p:cNvPr>
          <p:cNvCxnSpPr/>
          <p:nvPr/>
        </p:nvCxnSpPr>
        <p:spPr>
          <a:xfrm>
            <a:off x="4615543" y="3429000"/>
            <a:ext cx="2841171" cy="0"/>
          </a:xfrm>
          <a:prstGeom prst="straightConnector1">
            <a:avLst/>
          </a:prstGeom>
          <a:ln w="2095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texte, capture d’écran, Téléphone mobile, multimédia&#10;&#10;Le contenu généré par l’IA peut être incorrect.">
            <a:extLst>
              <a:ext uri="{FF2B5EF4-FFF2-40B4-BE49-F238E27FC236}">
                <a16:creationId xmlns:a16="http://schemas.microsoft.com/office/drawing/2014/main" id="{1ADC074A-D432-BBF8-90A5-13BEB8301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1"/>
            <a:ext cx="4456947" cy="6857997"/>
          </a:xfrm>
          <a:prstGeom prst="rect">
            <a:avLst/>
          </a:prstGeom>
        </p:spPr>
      </p:pic>
      <p:pic>
        <p:nvPicPr>
          <p:cNvPr id="11" name="Image 10" descr="Une image contenant texte, Appareils électroniques, capture d’écran, Téléphone mobile&#10;&#10;Le contenu généré par l’IA peut être incorrect.">
            <a:extLst>
              <a:ext uri="{FF2B5EF4-FFF2-40B4-BE49-F238E27FC236}">
                <a16:creationId xmlns:a16="http://schemas.microsoft.com/office/drawing/2014/main" id="{B84244DA-060E-18DF-62F9-07999BF5A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01" y="-1"/>
            <a:ext cx="4358990" cy="683103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F98E661-638F-FE2B-7C23-FF271FC4DFE1}"/>
              </a:ext>
            </a:extLst>
          </p:cNvPr>
          <p:cNvSpPr txBox="1"/>
          <p:nvPr/>
        </p:nvSpPr>
        <p:spPr>
          <a:xfrm>
            <a:off x="5595257" y="3842657"/>
            <a:ext cx="1230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3s</a:t>
            </a:r>
          </a:p>
        </p:txBody>
      </p:sp>
      <p:pic>
        <p:nvPicPr>
          <p:cNvPr id="4" name="Image 3" descr="Une image contenant texte, Police, capture d’écran, Bleu électrique&#10;&#10;Le contenu généré par l’IA peut être incorrect.">
            <a:extLst>
              <a:ext uri="{FF2B5EF4-FFF2-40B4-BE49-F238E27FC236}">
                <a16:creationId xmlns:a16="http://schemas.microsoft.com/office/drawing/2014/main" id="{3BFA0D35-6EDF-2B29-D4DB-FA2F53FF8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99363"/>
            <a:ext cx="2982686" cy="65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05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38DB0B-68A1-1C27-78B1-5909E0CD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Responsive (Desktop / Mobile)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44AD56-2528-70C4-0371-D3667D9B5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Une image contenant capture d’écran, texte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07BF7275-3AA9-C901-AF90-DA5FC18B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6458"/>
            <a:ext cx="8901873" cy="4961542"/>
          </a:xfrm>
          <a:prstGeom prst="rect">
            <a:avLst/>
          </a:prstGeom>
        </p:spPr>
      </p:pic>
      <p:pic>
        <p:nvPicPr>
          <p:cNvPr id="4" name="Image 3" descr="Une image contenant noir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6362015-EFD2-B9FB-5579-E1112C9EC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1" cy="630830"/>
          </a:xfrm>
          <a:prstGeom prst="rect">
            <a:avLst/>
          </a:prstGeom>
        </p:spPr>
      </p:pic>
      <p:pic>
        <p:nvPicPr>
          <p:cNvPr id="5" name="Image 4" descr="Une image contenant texte, capture d’écran, multimédia, logiciel&#10;&#10;Le contenu généré par l’IA peut être incorrect.">
            <a:extLst>
              <a:ext uri="{FF2B5EF4-FFF2-40B4-BE49-F238E27FC236}">
                <a16:creationId xmlns:a16="http://schemas.microsoft.com/office/drawing/2014/main" id="{76427AA3-E474-AB6D-71F9-980E414DA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2941" y="0"/>
            <a:ext cx="3299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83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146D7B-5BF6-E994-7562-B607B361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Lighthouse</a:t>
            </a:r>
            <a:endParaRPr lang="fr-FR" dirty="0"/>
          </a:p>
        </p:txBody>
      </p:sp>
      <p:pic>
        <p:nvPicPr>
          <p:cNvPr id="9" name="Espace réservé du contenu 8" descr="Une image contenant capture d’écran, texte, Police&#10;&#10;Le contenu généré par l’IA peut être incorrect.">
            <a:extLst>
              <a:ext uri="{FF2B5EF4-FFF2-40B4-BE49-F238E27FC236}">
                <a16:creationId xmlns:a16="http://schemas.microsoft.com/office/drawing/2014/main" id="{31C5AA66-47DF-168E-0021-16D3188C8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742" y="2278210"/>
            <a:ext cx="10468305" cy="3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72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A16F5-B14C-3B7A-EF45-8DE07B8B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Deployment</a:t>
            </a:r>
            <a:r>
              <a:rPr lang="fr-FR" dirty="0"/>
              <a:t> on Linux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22DF2B-4F98-0D37-417F-11925511A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7" y="2065539"/>
            <a:ext cx="9613861" cy="43869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360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https://stephanedinahet.fr</a:t>
            </a:r>
            <a:endParaRPr lang="fr-FR" sz="3600" u="sng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sz="3600" u="sng" dirty="0">
              <a:solidFill>
                <a:srgbClr val="0070C0"/>
              </a:solidFill>
            </a:endParaRPr>
          </a:p>
          <a:p>
            <a:r>
              <a:rPr lang="fr-FR" sz="3000" u="sng" dirty="0"/>
              <a:t>Apache2</a:t>
            </a:r>
          </a:p>
          <a:p>
            <a:r>
              <a:rPr lang="fr-FR" sz="3000" u="sng" dirty="0"/>
              <a:t>Reverse proxy</a:t>
            </a:r>
          </a:p>
          <a:p>
            <a:r>
              <a:rPr lang="fr-FR" sz="3000" u="sng" dirty="0"/>
              <a:t>SSL</a:t>
            </a:r>
          </a:p>
          <a:p>
            <a:r>
              <a:rPr lang="fr-FR" sz="3000" u="sng" dirty="0"/>
              <a:t>Updown.io</a:t>
            </a:r>
          </a:p>
          <a:p>
            <a:r>
              <a:rPr lang="fr-FR" sz="3000" u="sng" dirty="0"/>
              <a:t>Uptime </a:t>
            </a:r>
            <a:r>
              <a:rPr lang="fr-FR" sz="3000" u="sng" dirty="0" err="1"/>
              <a:t>kuma</a:t>
            </a:r>
            <a:r>
              <a:rPr lang="fr-FR" sz="3000" u="sng" dirty="0"/>
              <a:t> (free)</a:t>
            </a:r>
          </a:p>
          <a:p>
            <a:r>
              <a:rPr lang="fr-FR" sz="3000" u="sng" dirty="0" err="1"/>
              <a:t>Cloudflare</a:t>
            </a:r>
            <a:r>
              <a:rPr lang="fr-FR" sz="3000" u="sng" dirty="0"/>
              <a:t> (free)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4E11D9-23A4-5DFC-1863-7AD395B3A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60023"/>
            <a:ext cx="6096001" cy="519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texte, Polic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2031040C-861C-DE6E-C0CB-DFB789D3C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797" y="0"/>
            <a:ext cx="6119203" cy="16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5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4ED8DA-CB7F-D351-5EE2-755CE999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 &amp; </a:t>
            </a:r>
            <a:r>
              <a:rPr lang="fr-FR" dirty="0" err="1"/>
              <a:t>Learnings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F51F37-B3AD-4EED-E3EC-46B2F6C45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900" b="1" dirty="0"/>
              <a:t>Achievements</a:t>
            </a:r>
            <a:endParaRPr lang="en-US" sz="3900" dirty="0"/>
          </a:p>
          <a:p>
            <a:r>
              <a:rPr lang="en-US" sz="3900" dirty="0"/>
              <a:t>Stable backend API</a:t>
            </a:r>
          </a:p>
          <a:p>
            <a:r>
              <a:rPr lang="en-US" sz="3900" dirty="0"/>
              <a:t>Clean architecture</a:t>
            </a:r>
          </a:p>
          <a:p>
            <a:r>
              <a:rPr lang="fr-FR" sz="4000" dirty="0"/>
              <a:t>Production-</a:t>
            </a:r>
            <a:r>
              <a:rPr lang="fr-FR" sz="4000" dirty="0" err="1"/>
              <a:t>ready</a:t>
            </a:r>
            <a:r>
              <a:rPr lang="fr-FR" sz="4000" dirty="0"/>
              <a:t> </a:t>
            </a:r>
            <a:r>
              <a:rPr lang="fr-FR" sz="4000" dirty="0" err="1"/>
              <a:t>deployment</a:t>
            </a:r>
            <a:endParaRPr lang="fr-FR" sz="4000" dirty="0"/>
          </a:p>
          <a:p>
            <a:r>
              <a:rPr lang="fr-FR" sz="4000" dirty="0"/>
              <a:t>Log </a:t>
            </a:r>
            <a:r>
              <a:rPr lang="fr-FR" sz="4000" dirty="0" err="1"/>
              <a:t>health</a:t>
            </a:r>
            <a:r>
              <a:rPr lang="fr-FR" sz="4000" dirty="0"/>
              <a:t>/</a:t>
            </a:r>
            <a:r>
              <a:rPr lang="fr-FR" sz="4000" dirty="0" err="1"/>
              <a:t>security</a:t>
            </a:r>
            <a:r>
              <a:rPr lang="fr-FR" sz="4000" dirty="0"/>
              <a:t>/</a:t>
            </a:r>
            <a:r>
              <a:rPr lang="fr-FR" sz="4000" dirty="0" err="1"/>
              <a:t>visit</a:t>
            </a:r>
            <a:r>
              <a:rPr lang="fr-FR" sz="4000" dirty="0"/>
              <a:t>/login….</a:t>
            </a:r>
          </a:p>
          <a:p>
            <a:endParaRPr lang="en-US" sz="3900" dirty="0"/>
          </a:p>
          <a:p>
            <a:pPr marL="0" indent="0">
              <a:buNone/>
            </a:pPr>
            <a:r>
              <a:rPr lang="en-US" sz="3900" b="1" dirty="0"/>
              <a:t>Limitations</a:t>
            </a:r>
            <a:endParaRPr lang="en-US" sz="3900" dirty="0"/>
          </a:p>
          <a:p>
            <a:r>
              <a:rPr lang="en-US" sz="3900" dirty="0"/>
              <a:t>Minimal frontend</a:t>
            </a:r>
          </a:p>
          <a:p>
            <a:r>
              <a:rPr lang="fr-FR" sz="4000" dirty="0"/>
              <a:t>Test </a:t>
            </a:r>
            <a:r>
              <a:rPr lang="fr-FR" sz="4000" dirty="0" err="1"/>
              <a:t>coverage</a:t>
            </a:r>
            <a:r>
              <a:rPr lang="fr-FR" sz="4000" dirty="0"/>
              <a:t> </a:t>
            </a:r>
            <a:r>
              <a:rPr lang="fr-FR" sz="4000" dirty="0" err="1"/>
              <a:t>needs</a:t>
            </a:r>
            <a:r>
              <a:rPr lang="fr-FR" sz="4000" dirty="0"/>
              <a:t> </a:t>
            </a:r>
            <a:r>
              <a:rPr lang="fr-FR" sz="4000" dirty="0" err="1"/>
              <a:t>improvement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101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24735F-045A-A820-FFD0-FD75B2282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Challenges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5039CB-5721-EBFE-1531-24D16903C4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1720" y="2392347"/>
            <a:ext cx="1064746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3000" dirty="0" err="1">
                <a:latin typeface="Trebuchet MS (Corps)"/>
              </a:rPr>
              <a:t>Planned</a:t>
            </a:r>
            <a:r>
              <a:rPr lang="fr-FR" altLang="fr-FR" sz="3000" dirty="0">
                <a:latin typeface="Trebuchet MS (Corps)"/>
              </a:rPr>
              <a:t> </a:t>
            </a:r>
            <a:r>
              <a:rPr lang="fr-FR" altLang="fr-FR" sz="3000" dirty="0" err="1">
                <a:latin typeface="Trebuchet MS (Corps)"/>
              </a:rPr>
              <a:t>Angular</a:t>
            </a:r>
            <a:r>
              <a:rPr lang="fr-FR" altLang="fr-FR" sz="3000" dirty="0">
                <a:latin typeface="Trebuchet MS (Corps)"/>
              </a:rPr>
              <a:t> </a:t>
            </a:r>
            <a:r>
              <a:rPr lang="fr-FR" altLang="fr-FR" sz="3000" dirty="0" err="1">
                <a:latin typeface="Trebuchet MS (Corps)"/>
              </a:rPr>
              <a:t>integration</a:t>
            </a:r>
            <a:endParaRPr lang="fr-FR" altLang="fr-FR" sz="3000" dirty="0">
              <a:latin typeface="Trebuchet MS (Corps)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3000" dirty="0">
                <a:latin typeface="Trebuchet MS (Corps)"/>
              </a:rPr>
              <a:t>Limited time for a </a:t>
            </a:r>
            <a:r>
              <a:rPr lang="fr-FR" altLang="fr-FR" sz="3000" dirty="0" err="1">
                <a:latin typeface="Trebuchet MS (Corps)"/>
              </a:rPr>
              <a:t>complete</a:t>
            </a:r>
            <a:r>
              <a:rPr lang="fr-FR" altLang="fr-FR" sz="3000" dirty="0">
                <a:latin typeface="Trebuchet MS (Corps)"/>
              </a:rPr>
              <a:t> frontend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3000" dirty="0" err="1">
                <a:latin typeface="Trebuchet MS (Corps)"/>
              </a:rPr>
              <a:t>Used</a:t>
            </a:r>
            <a:r>
              <a:rPr lang="fr-FR" altLang="fr-FR" sz="3000" dirty="0">
                <a:latin typeface="Trebuchet MS (Corps)"/>
              </a:rPr>
              <a:t> a </a:t>
            </a:r>
            <a:r>
              <a:rPr lang="fr-FR" altLang="fr-FR" sz="3000" dirty="0" err="1">
                <a:latin typeface="Trebuchet MS (Corps)"/>
              </a:rPr>
              <a:t>familiar</a:t>
            </a:r>
            <a:r>
              <a:rPr lang="fr-FR" altLang="fr-FR" sz="3000" dirty="0">
                <a:latin typeface="Trebuchet MS (Corps)"/>
              </a:rPr>
              <a:t> frontend stack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3000" dirty="0">
                <a:latin typeface="Trebuchet MS (Corps)"/>
              </a:rPr>
              <a:t>Bug fixes </a:t>
            </a:r>
            <a:r>
              <a:rPr lang="fr-FR" altLang="fr-FR" sz="3000" dirty="0" err="1">
                <a:latin typeface="Trebuchet MS (Corps)"/>
              </a:rPr>
              <a:t>required</a:t>
            </a:r>
            <a:r>
              <a:rPr lang="fr-FR" altLang="fr-FR" sz="3000" dirty="0">
                <a:latin typeface="Trebuchet MS (Corps)"/>
              </a:rPr>
              <a:t> </a:t>
            </a:r>
            <a:r>
              <a:rPr lang="fr-FR" altLang="fr-FR" sz="3000" dirty="0" err="1">
                <a:latin typeface="Trebuchet MS (Corps)"/>
              </a:rPr>
              <a:t>when</a:t>
            </a:r>
            <a:r>
              <a:rPr lang="fr-FR" altLang="fr-FR" sz="3000" dirty="0">
                <a:latin typeface="Trebuchet MS (Corps)"/>
              </a:rPr>
              <a:t> </a:t>
            </a:r>
            <a:r>
              <a:rPr lang="fr-FR" altLang="fr-FR" sz="3000" dirty="0" err="1">
                <a:latin typeface="Trebuchet MS (Corps)"/>
              </a:rPr>
              <a:t>adding</a:t>
            </a:r>
            <a:r>
              <a:rPr lang="fr-FR" altLang="fr-FR" sz="3000" dirty="0">
                <a:latin typeface="Trebuchet MS (Corps)"/>
              </a:rPr>
              <a:t> new </a:t>
            </a:r>
            <a:r>
              <a:rPr lang="fr-FR" altLang="fr-FR" sz="3000" dirty="0" err="1">
                <a:latin typeface="Trebuchet MS (Corps)"/>
              </a:rPr>
              <a:t>features</a:t>
            </a:r>
            <a:endParaRPr lang="fr-FR" altLang="fr-FR" sz="3000" dirty="0">
              <a:latin typeface="Trebuchet MS (Corps)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3000" dirty="0" err="1">
                <a:latin typeface="Trebuchet MS (Corps)"/>
              </a:rPr>
              <a:t>Insufficient</a:t>
            </a:r>
            <a:r>
              <a:rPr lang="fr-FR" altLang="fr-FR" sz="3000" dirty="0">
                <a:latin typeface="Trebuchet MS (Corps)"/>
              </a:rPr>
              <a:t> time for </a:t>
            </a:r>
            <a:r>
              <a:rPr lang="fr-FR" altLang="fr-FR" sz="3000" dirty="0" err="1">
                <a:latin typeface="Trebuchet MS (Corps)"/>
              </a:rPr>
              <a:t>regression</a:t>
            </a:r>
            <a:r>
              <a:rPr lang="fr-FR" altLang="fr-FR" sz="3000" dirty="0">
                <a:latin typeface="Trebuchet MS (Corps)"/>
              </a:rPr>
              <a:t> </a:t>
            </a:r>
            <a:r>
              <a:rPr lang="fr-FR" altLang="fr-FR" sz="3000" dirty="0" err="1">
                <a:latin typeface="Trebuchet MS (Corps)"/>
              </a:rPr>
              <a:t>testing</a:t>
            </a:r>
            <a:r>
              <a:rPr lang="fr-FR" altLang="fr-FR" sz="3000" dirty="0">
                <a:latin typeface="Trebuchet MS (Corps)"/>
              </a:rPr>
              <a:t> / </a:t>
            </a:r>
            <a:r>
              <a:rPr lang="fr-FR" altLang="fr-FR" sz="3000" dirty="0" err="1">
                <a:latin typeface="Trebuchet MS (Corps)"/>
              </a:rPr>
              <a:t>integration</a:t>
            </a:r>
            <a:r>
              <a:rPr lang="fr-FR" altLang="fr-FR" sz="3000" dirty="0">
                <a:latin typeface="Trebuchet MS (Corps)"/>
              </a:rPr>
              <a:t> </a:t>
            </a:r>
            <a:r>
              <a:rPr lang="fr-FR" altLang="fr-FR" sz="3000" dirty="0" err="1">
                <a:latin typeface="Trebuchet MS (Corps)"/>
              </a:rPr>
              <a:t>testing</a:t>
            </a:r>
            <a:endParaRPr lang="fr-FR" altLang="fr-FR" sz="3000" dirty="0">
              <a:latin typeface="Trebuchet MS (Corps)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3000" dirty="0"/>
              <a:t>Project limited by hardware constraints</a:t>
            </a:r>
            <a:endParaRPr lang="fr-FR" altLang="fr-FR" sz="3000" dirty="0">
              <a:latin typeface="Trebuchet MS (Corps)"/>
            </a:endParaRPr>
          </a:p>
        </p:txBody>
      </p:sp>
      <p:pic>
        <p:nvPicPr>
          <p:cNvPr id="3" name="Image 2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BCC7BA56-C7FF-44CC-4771-911126A2E6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372"/>
          <a:stretch>
            <a:fillRect/>
          </a:stretch>
        </p:blipFill>
        <p:spPr>
          <a:xfrm>
            <a:off x="4497354" y="0"/>
            <a:ext cx="7694646" cy="237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97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5FC595-7430-0C44-6DEA-668271E7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&amp; Next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0101381-A6A7-0F13-5F8D-FCBAC319E5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2982371"/>
            <a:ext cx="857978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 </a:t>
            </a: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framework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Angular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Automated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CI/CD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AI </a:t>
            </a: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chatbot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</a:t>
            </a:r>
            <a:r>
              <a:rPr lang="fr-FR" altLang="fr-FR" sz="3600" dirty="0">
                <a:latin typeface="Arial" panose="020B0604020202020204" pitchFamily="34" charset="0"/>
              </a:rPr>
              <a:t> performance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2A3A1D1-EA52-BDED-9E17-55AAC52A5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60115"/>
            <a:ext cx="1219200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fr-FR" sz="4800" dirty="0" err="1">
                <a:latin typeface="Arial" panose="020B0604020202020204" pitchFamily="34" charset="0"/>
              </a:rPr>
              <a:t>Thank</a:t>
            </a:r>
            <a:r>
              <a:rPr lang="fr-FR" altLang="fr-FR" sz="4800" dirty="0">
                <a:latin typeface="Arial" panose="020B0604020202020204" pitchFamily="34" charset="0"/>
              </a:rPr>
              <a:t> for </a:t>
            </a:r>
            <a:r>
              <a:rPr lang="fr-FR" altLang="fr-FR" sz="4800" dirty="0" err="1">
                <a:latin typeface="Arial" panose="020B0604020202020204" pitchFamily="34" charset="0"/>
              </a:rPr>
              <a:t>your</a:t>
            </a:r>
            <a:r>
              <a:rPr lang="fr-FR" altLang="fr-FR" sz="4800" dirty="0">
                <a:latin typeface="Arial" panose="020B0604020202020204" pitchFamily="34" charset="0"/>
              </a:rPr>
              <a:t> attention, and </a:t>
            </a:r>
            <a:r>
              <a:rPr lang="fr-FR" altLang="fr-FR" sz="4800" dirty="0" err="1">
                <a:latin typeface="Arial" panose="020B0604020202020204" pitchFamily="34" charset="0"/>
              </a:rPr>
              <a:t>now</a:t>
            </a:r>
            <a:r>
              <a:rPr lang="fr-FR" altLang="fr-FR" sz="4800" dirty="0">
                <a:latin typeface="Arial" panose="020B0604020202020204" pitchFamily="34" charset="0"/>
              </a:rPr>
              <a:t> live </a:t>
            </a:r>
            <a:r>
              <a:rPr lang="fr-FR" altLang="fr-FR" sz="4800" dirty="0" err="1">
                <a:latin typeface="Arial" panose="020B0604020202020204" pitchFamily="34" charset="0"/>
              </a:rPr>
              <a:t>demo</a:t>
            </a:r>
            <a:endParaRPr lang="fr-FR" altLang="fr-FR" sz="4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09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82C887-9A4D-877A-FACE-BE15DE27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Team                                              Stéphane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AA97A4-8D68-EF2D-544D-5D8BAB0F6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Full-Stack Developer</a:t>
            </a:r>
          </a:p>
          <a:p>
            <a:r>
              <a:rPr lang="en-US" sz="3600" dirty="0"/>
              <a:t>Design, development &amp; deployment</a:t>
            </a:r>
          </a:p>
          <a:p>
            <a:r>
              <a:rPr lang="fr-FR" sz="3600" dirty="0" err="1"/>
              <a:t>Individual</a:t>
            </a:r>
            <a:r>
              <a:rPr lang="fr-FR" sz="3600" dirty="0"/>
              <a:t> </a:t>
            </a:r>
            <a:r>
              <a:rPr lang="fr-FR" sz="3600" dirty="0" err="1"/>
              <a:t>project</a:t>
            </a:r>
            <a:endParaRPr lang="en-US" sz="36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1E1E25A-AA46-6CD8-042D-F96DEE07F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881" y="609452"/>
            <a:ext cx="1368490" cy="13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495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77B4E-7C06-9ABC-445E-CB2C9EB2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Live 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1BA6C6-E54F-1039-C490-216B249B6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 descr="Une image contenant texte, capture d’écran, Logiciel multimédia, logiciel&#10;&#10;Le contenu généré par l’IA peut être incorrect.">
            <a:extLst>
              <a:ext uri="{FF2B5EF4-FFF2-40B4-BE49-F238E27FC236}">
                <a16:creationId xmlns:a16="http://schemas.microsoft.com/office/drawing/2014/main" id="{FDC6524D-3CB3-E942-EE76-0D5221BEF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1" y="1579245"/>
            <a:ext cx="10439400" cy="536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2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1C3412-5699-1379-6F08-05BDB751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897F03-5218-3C8B-D3C3-3A650C080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7D8B9D9-DEF5-4B27-3260-9AD501A70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683" y="738907"/>
            <a:ext cx="5692633" cy="53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69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E4DAE6-5630-EC5A-4BCE-735CB66C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342D73-A401-9F57-2071-8600229F4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605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929CF6-4AEB-A841-BDC8-93EC41F80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CD4CAE-EE3E-5BB0-3686-CC693C503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395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D25C63-8FFE-EE41-E7E4-7869D444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ADCAEBA9-F625-C00D-0F92-1525BA0B6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22077" cy="39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92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9991CC-72BC-E904-007D-83CBE034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3C7C4E-40BA-F7F6-C6CE-C730E29EB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 descr="Une image contenant texte, capture d’écran, logiciel, Police&#10;&#10;Le contenu généré par l’IA peut être incorrect.">
            <a:extLst>
              <a:ext uri="{FF2B5EF4-FFF2-40B4-BE49-F238E27FC236}">
                <a16:creationId xmlns:a16="http://schemas.microsoft.com/office/drawing/2014/main" id="{D4AF31F6-B452-F046-78A2-D8BF48D1E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192" y="-72360"/>
            <a:ext cx="5220440" cy="2077612"/>
          </a:xfrm>
          <a:prstGeom prst="rect">
            <a:avLst/>
          </a:prstGeom>
        </p:spPr>
      </p:pic>
      <p:pic>
        <p:nvPicPr>
          <p:cNvPr id="7" name="Image 6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F06700B9-AD2E-508C-B9FD-E4E49813D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193" y="1930679"/>
            <a:ext cx="5336650" cy="2245574"/>
          </a:xfrm>
          <a:prstGeom prst="rect">
            <a:avLst/>
          </a:prstGeom>
        </p:spPr>
      </p:pic>
      <p:pic>
        <p:nvPicPr>
          <p:cNvPr id="9" name="Image 8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8DCB4805-33E7-0AA7-5C77-6162941B3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76253"/>
            <a:ext cx="5336649" cy="2732072"/>
          </a:xfrm>
          <a:prstGeom prst="rect">
            <a:avLst/>
          </a:prstGeom>
        </p:spPr>
      </p:pic>
      <p:pic>
        <p:nvPicPr>
          <p:cNvPr id="11" name="Image 10" descr="Une image contenant texte, capture d’écran, logiciel, Police&#10;&#10;Le contenu généré par l’IA peut être incorrect.">
            <a:extLst>
              <a:ext uri="{FF2B5EF4-FFF2-40B4-BE49-F238E27FC236}">
                <a16:creationId xmlns:a16="http://schemas.microsoft.com/office/drawing/2014/main" id="{12FE9EEE-59D5-B448-A4B6-14A3E414B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755" y="-24030"/>
            <a:ext cx="5179246" cy="2514111"/>
          </a:xfrm>
          <a:prstGeom prst="rect">
            <a:avLst/>
          </a:prstGeom>
        </p:spPr>
      </p:pic>
      <p:pic>
        <p:nvPicPr>
          <p:cNvPr id="13" name="Image 12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86992940-67FA-9EEB-21A6-55D7FB33E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755" y="2434181"/>
            <a:ext cx="5285935" cy="2146302"/>
          </a:xfrm>
          <a:prstGeom prst="rect">
            <a:avLst/>
          </a:prstGeom>
        </p:spPr>
      </p:pic>
      <p:pic>
        <p:nvPicPr>
          <p:cNvPr id="15" name="Image 14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18BC4292-432A-E116-3A72-78FBCDBDE5F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8977"/>
          <a:stretch>
            <a:fillRect/>
          </a:stretch>
        </p:blipFill>
        <p:spPr>
          <a:xfrm>
            <a:off x="7053947" y="4580483"/>
            <a:ext cx="5138053" cy="233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26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7F5EC3-122B-343A-5653-7CB36A1A9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64CFAF-DBB7-1863-C344-173E3DAD5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, capture d’écran, logiciel, Police&#10;&#10;Le contenu généré par l’IA peut être incorrect.">
            <a:extLst>
              <a:ext uri="{FF2B5EF4-FFF2-40B4-BE49-F238E27FC236}">
                <a16:creationId xmlns:a16="http://schemas.microsoft.com/office/drawing/2014/main" id="{C5119C69-3CD8-3A28-2B79-9D8343B14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452257" cy="3270144"/>
          </a:xfrm>
          <a:prstGeom prst="rect">
            <a:avLst/>
          </a:prstGeom>
        </p:spPr>
      </p:pic>
      <p:pic>
        <p:nvPicPr>
          <p:cNvPr id="7" name="Image 6" descr="Une image contenant texte, capture d’écran, logiciel, Police&#10;&#10;Le contenu généré par l’IA peut être incorrect.">
            <a:extLst>
              <a:ext uri="{FF2B5EF4-FFF2-40B4-BE49-F238E27FC236}">
                <a16:creationId xmlns:a16="http://schemas.microsoft.com/office/drawing/2014/main" id="{B3552624-35B9-4CDE-DA2D-7DF5F3908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270144"/>
            <a:ext cx="4439526" cy="2834628"/>
          </a:xfrm>
          <a:prstGeom prst="rect">
            <a:avLst/>
          </a:prstGeom>
        </p:spPr>
      </p:pic>
      <p:pic>
        <p:nvPicPr>
          <p:cNvPr id="9" name="Image 8" descr="Une image contenant texte, capture d’écran, Police, logiciel&#10;&#10;Le contenu généré par l’IA peut être incorrect.">
            <a:extLst>
              <a:ext uri="{FF2B5EF4-FFF2-40B4-BE49-F238E27FC236}">
                <a16:creationId xmlns:a16="http://schemas.microsoft.com/office/drawing/2014/main" id="{04690917-54C8-E3F8-9D86-EB973FA6B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9716"/>
            <a:ext cx="3886017" cy="3605439"/>
          </a:xfrm>
          <a:prstGeom prst="rect">
            <a:avLst/>
          </a:prstGeom>
        </p:spPr>
      </p:pic>
      <p:pic>
        <p:nvPicPr>
          <p:cNvPr id="11" name="Image 10" descr="Une image contenant texte, capture d’écran, Police, logiciel&#10;&#10;Le contenu généré par l’IA peut être incorrect.">
            <a:extLst>
              <a:ext uri="{FF2B5EF4-FFF2-40B4-BE49-F238E27FC236}">
                <a16:creationId xmlns:a16="http://schemas.microsoft.com/office/drawing/2014/main" id="{BD8CA61B-7D2F-33BF-28A7-1C95CF5FF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76509"/>
            <a:ext cx="4038417" cy="256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39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D6458F-8DEB-66DC-0E4D-B20FBCFA4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153E2C-65EC-80E7-C626-E8526526E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25FAAA1B-1BBC-8C09-E171-4816D4A08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053424"/>
          </a:xfrm>
          <a:prstGeom prst="rect">
            <a:avLst/>
          </a:prstGeom>
        </p:spPr>
      </p:pic>
      <p:pic>
        <p:nvPicPr>
          <p:cNvPr id="7" name="Image 6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649A3CD4-CF6A-39FB-D95D-54355DE7F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753" y="4314357"/>
            <a:ext cx="5520247" cy="254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76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90911-9CD5-6772-EA8B-6A7CAE65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Unitaire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21F1C5-FE78-17BC-49B7-8D06122F7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24F65C2C-B79C-AC7A-2787-FE8819E2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72"/>
          <a:stretch>
            <a:fillRect/>
          </a:stretch>
        </p:blipFill>
        <p:spPr>
          <a:xfrm>
            <a:off x="340697" y="2505457"/>
            <a:ext cx="11670356" cy="359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00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30C7E-E11F-E797-0164-C5BDA385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</a:t>
            </a:r>
            <a:r>
              <a:rPr lang="fr-FR" dirty="0" err="1"/>
              <a:t>Jacoco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6FBE22-5834-39EF-FD9D-78876B335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B5E56549-6C9D-B559-69A1-886136A01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4857"/>
            <a:ext cx="12197911" cy="446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1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244CC5-E71D-7704-560E-9C3E0D03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Context</a:t>
            </a:r>
            <a:r>
              <a:rPr lang="fr-FR" dirty="0"/>
              <a:t> &amp; </a:t>
            </a:r>
            <a:r>
              <a:rPr lang="fr-FR" dirty="0" err="1"/>
              <a:t>Existing</a:t>
            </a:r>
            <a:r>
              <a:rPr lang="fr-FR" dirty="0"/>
              <a:t> Solutions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6D32331-46E3-098D-E81F-C59D33DA54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66933" y="2296453"/>
            <a:ext cx="10289996" cy="4351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3600" b="1" u="sng" dirty="0"/>
              <a:t>Existing Solutions</a:t>
            </a:r>
            <a:endParaRPr lang="en-US" sz="3600" u="sng" dirty="0"/>
          </a:p>
          <a:p>
            <a:r>
              <a:rPr lang="en-US" sz="3600" dirty="0"/>
              <a:t>Official FDJ application</a:t>
            </a:r>
          </a:p>
          <a:p>
            <a:r>
              <a:rPr lang="en-US" sz="3600" dirty="0"/>
              <a:t>Third-party result websites</a:t>
            </a:r>
          </a:p>
          <a:p>
            <a:pPr marL="0" indent="0">
              <a:buNone/>
            </a:pPr>
            <a:r>
              <a:rPr lang="en-US" sz="3600" b="1" u="sng" dirty="0"/>
              <a:t>Observed Limitations</a:t>
            </a:r>
            <a:endParaRPr lang="en-US" sz="3600" u="sng" dirty="0"/>
          </a:p>
          <a:p>
            <a:r>
              <a:rPr lang="fr-FR" sz="3600" dirty="0" err="1"/>
              <a:t>Result</a:t>
            </a:r>
            <a:r>
              <a:rPr lang="fr-FR" sz="3600" dirty="0"/>
              <a:t> display </a:t>
            </a:r>
            <a:r>
              <a:rPr lang="fr-FR" sz="3600" dirty="0" err="1"/>
              <a:t>only</a:t>
            </a:r>
            <a:endParaRPr lang="fr-FR" sz="3600" dirty="0"/>
          </a:p>
          <a:p>
            <a:r>
              <a:rPr lang="en-US" sz="3600" dirty="0"/>
              <a:t>No long-term personal game history</a:t>
            </a:r>
          </a:p>
          <a:p>
            <a:r>
              <a:rPr lang="en-US" sz="3600" dirty="0"/>
              <a:t>No tracking of expenses and winnings over time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0821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E9EAAF-5ABD-4BBB-EABD-23CBBF4CE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4F2B19-F1C6-EE0C-F680-649C50A58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 descr="Une image contenant noir, capture d’écran&#10;&#10;Le contenu généré par l’IA peut être incorrect.">
            <a:extLst>
              <a:ext uri="{FF2B5EF4-FFF2-40B4-BE49-F238E27FC236}">
                <a16:creationId xmlns:a16="http://schemas.microsoft.com/office/drawing/2014/main" id="{6F550694-0689-E257-D77E-65DB91C1E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5" name="Image 4" descr="Une image contenant texte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5B1C7EB9-0E90-E104-86EE-7DAA6475A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628" y="0"/>
            <a:ext cx="8705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77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EF25FC-D279-911E-764C-D7757032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7FABD8-EC2A-AE96-DC96-36036CBF6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fr-FR" dirty="0" err="1"/>
              <a:t>sequenceDiagram</a:t>
            </a:r>
            <a:endParaRPr lang="fr-FR" dirty="0"/>
          </a:p>
          <a:p>
            <a:r>
              <a:rPr lang="fr-FR" dirty="0"/>
              <a:t>  </a:t>
            </a:r>
            <a:r>
              <a:rPr lang="fr-FR" dirty="0" err="1"/>
              <a:t>autonumber</a:t>
            </a:r>
            <a:endParaRPr lang="fr-FR" dirty="0"/>
          </a:p>
          <a:p>
            <a:r>
              <a:rPr lang="fr-FR" dirty="0"/>
              <a:t>  </a:t>
            </a:r>
            <a:r>
              <a:rPr lang="fr-FR" dirty="0" err="1"/>
              <a:t>actor</a:t>
            </a:r>
            <a:r>
              <a:rPr lang="fr-FR" dirty="0"/>
              <a:t> User</a:t>
            </a:r>
          </a:p>
          <a:p>
            <a:r>
              <a:rPr lang="fr-FR" dirty="0"/>
              <a:t>  participant </a:t>
            </a:r>
            <a:r>
              <a:rPr lang="fr-FR" dirty="0" err="1"/>
              <a:t>Auth</a:t>
            </a:r>
            <a:r>
              <a:rPr lang="fr-FR" dirty="0"/>
              <a:t> as </a:t>
            </a:r>
            <a:r>
              <a:rPr lang="fr-FR" dirty="0" err="1"/>
              <a:t>AuthController</a:t>
            </a:r>
            <a:endParaRPr lang="fr-FR" dirty="0"/>
          </a:p>
          <a:p>
            <a:r>
              <a:rPr lang="fr-FR" dirty="0"/>
              <a:t>  participant </a:t>
            </a:r>
            <a:r>
              <a:rPr lang="fr-FR" dirty="0" err="1"/>
              <a:t>TicketAPI</a:t>
            </a:r>
            <a:r>
              <a:rPr lang="fr-FR" dirty="0"/>
              <a:t> as </a:t>
            </a:r>
            <a:r>
              <a:rPr lang="fr-FR" dirty="0" err="1"/>
              <a:t>TicketController</a:t>
            </a:r>
            <a:endParaRPr lang="fr-FR" dirty="0"/>
          </a:p>
          <a:p>
            <a:r>
              <a:rPr lang="fr-FR" dirty="0"/>
              <a:t>  participant </a:t>
            </a:r>
            <a:r>
              <a:rPr lang="fr-FR" dirty="0" err="1"/>
              <a:t>GainAPI</a:t>
            </a:r>
            <a:r>
              <a:rPr lang="fr-FR" dirty="0"/>
              <a:t> as </a:t>
            </a:r>
            <a:r>
              <a:rPr lang="fr-FR" dirty="0" err="1"/>
              <a:t>GainController</a:t>
            </a:r>
            <a:endParaRPr lang="fr-FR" dirty="0"/>
          </a:p>
          <a:p>
            <a:r>
              <a:rPr lang="fr-FR" dirty="0"/>
              <a:t>  participant </a:t>
            </a:r>
            <a:r>
              <a:rPr lang="fr-FR" dirty="0" err="1"/>
              <a:t>GainSvc</a:t>
            </a:r>
            <a:r>
              <a:rPr lang="fr-FR" dirty="0"/>
              <a:t> as </a:t>
            </a:r>
            <a:r>
              <a:rPr lang="fr-FR" dirty="0" err="1"/>
              <a:t>GainCalculationService</a:t>
            </a:r>
            <a:endParaRPr lang="fr-FR" dirty="0"/>
          </a:p>
          <a:p>
            <a:r>
              <a:rPr lang="fr-FR" dirty="0"/>
              <a:t>  participant PG_T as PostgreSQL (</a:t>
            </a:r>
            <a:r>
              <a:rPr lang="fr-FR" dirty="0" err="1"/>
              <a:t>TicketRepository</a:t>
            </a:r>
            <a:r>
              <a:rPr lang="fr-FR" dirty="0"/>
              <a:t>)</a:t>
            </a:r>
          </a:p>
          <a:p>
            <a:r>
              <a:rPr lang="fr-FR" dirty="0"/>
              <a:t>  participant MG_L as MongoDB (</a:t>
            </a:r>
            <a:r>
              <a:rPr lang="fr-FR" dirty="0" err="1"/>
              <a:t>LotoRepository</a:t>
            </a:r>
            <a:r>
              <a:rPr lang="fr-FR" dirty="0"/>
              <a:t>)</a:t>
            </a:r>
          </a:p>
          <a:p>
            <a:r>
              <a:rPr lang="fr-FR" dirty="0"/>
              <a:t>  participant PG_G as PostgreSQL (</a:t>
            </a:r>
            <a:r>
              <a:rPr lang="fr-FR" dirty="0" err="1"/>
              <a:t>TicketGainRepository</a:t>
            </a:r>
            <a:r>
              <a:rPr lang="fr-FR" dirty="0"/>
              <a:t>)</a:t>
            </a:r>
          </a:p>
          <a:p>
            <a:br>
              <a:rPr lang="fr-FR" dirty="0"/>
            </a:br>
            <a:endParaRPr lang="fr-FR" dirty="0"/>
          </a:p>
          <a:p>
            <a:r>
              <a:rPr lang="fr-FR" dirty="0"/>
              <a:t>  %% (Optionnel) </a:t>
            </a:r>
            <a:r>
              <a:rPr lang="fr-FR" dirty="0" err="1"/>
              <a:t>Auth</a:t>
            </a:r>
            <a:r>
              <a:rPr lang="fr-FR" dirty="0"/>
              <a:t> pour obtenir </a:t>
            </a:r>
            <a:r>
              <a:rPr lang="fr-FR" dirty="0" err="1"/>
              <a:t>jwtToken</a:t>
            </a:r>
            <a:r>
              <a:rPr lang="fr-FR" dirty="0"/>
              <a:t> cookie /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token</a:t>
            </a:r>
            <a:endParaRPr lang="fr-FR" dirty="0"/>
          </a:p>
          <a:p>
            <a:r>
              <a:rPr lang="fr-FR" dirty="0"/>
              <a:t>  User-&gt;&gt;</a:t>
            </a:r>
            <a:r>
              <a:rPr lang="fr-FR" dirty="0" err="1"/>
              <a:t>Auth</a:t>
            </a:r>
            <a:r>
              <a:rPr lang="fr-FR" dirty="0"/>
              <a:t>: POST /api/</a:t>
            </a:r>
            <a:r>
              <a:rPr lang="fr-FR" dirty="0" err="1"/>
              <a:t>auth</a:t>
            </a:r>
            <a:r>
              <a:rPr lang="fr-FR" dirty="0"/>
              <a:t>/login3 (email, </a:t>
            </a:r>
            <a:r>
              <a:rPr lang="fr-FR" dirty="0" err="1"/>
              <a:t>password</a:t>
            </a:r>
            <a:r>
              <a:rPr lang="fr-FR" dirty="0"/>
              <a:t>)</a:t>
            </a:r>
          </a:p>
          <a:p>
            <a:r>
              <a:rPr lang="fr-FR" dirty="0"/>
              <a:t>  </a:t>
            </a:r>
            <a:r>
              <a:rPr lang="fr-FR" dirty="0" err="1"/>
              <a:t>Auth</a:t>
            </a:r>
            <a:r>
              <a:rPr lang="fr-FR" dirty="0"/>
              <a:t>--&gt;&gt;User: 200 + Set-Cookie: </a:t>
            </a:r>
            <a:r>
              <a:rPr lang="fr-FR" dirty="0" err="1"/>
              <a:t>jwtToken</a:t>
            </a:r>
            <a:r>
              <a:rPr lang="fr-FR" dirty="0"/>
              <a:t> (+ </a:t>
            </a:r>
            <a:r>
              <a:rPr lang="fr-FR" dirty="0" err="1"/>
              <a:t>refreshToken</a:t>
            </a:r>
            <a:r>
              <a:rPr lang="fr-FR" dirty="0"/>
              <a:t>)</a:t>
            </a:r>
          </a:p>
          <a:p>
            <a:br>
              <a:rPr lang="fr-FR" dirty="0"/>
            </a:br>
            <a:endParaRPr lang="fr-FR" dirty="0"/>
          </a:p>
          <a:p>
            <a:r>
              <a:rPr lang="fr-FR" dirty="0"/>
              <a:t>  %% 1) User crée un ticket (stocké en PostgreSQL)</a:t>
            </a:r>
          </a:p>
          <a:p>
            <a:r>
              <a:rPr lang="fr-FR" dirty="0"/>
              <a:t>  User-&gt;&gt;</a:t>
            </a:r>
            <a:r>
              <a:rPr lang="fr-FR" dirty="0" err="1"/>
              <a:t>TicketAPI</a:t>
            </a:r>
            <a:r>
              <a:rPr lang="fr-FR" dirty="0"/>
              <a:t>: POST /api/tickets (Cookie </a:t>
            </a:r>
            <a:r>
              <a:rPr lang="fr-FR" dirty="0" err="1"/>
              <a:t>jwtToken</a:t>
            </a:r>
            <a:r>
              <a:rPr lang="fr-FR" dirty="0"/>
              <a:t> + </a:t>
            </a:r>
            <a:r>
              <a:rPr lang="fr-FR" dirty="0" err="1"/>
              <a:t>TicketDTO</a:t>
            </a:r>
            <a:r>
              <a:rPr lang="fr-FR" dirty="0"/>
              <a:t>)</a:t>
            </a:r>
          </a:p>
          <a:p>
            <a:r>
              <a:rPr lang="fr-FR" dirty="0"/>
              <a:t>  </a:t>
            </a:r>
            <a:r>
              <a:rPr lang="fr-FR" dirty="0" err="1"/>
              <a:t>TicketAPI</a:t>
            </a:r>
            <a:r>
              <a:rPr lang="fr-FR" dirty="0"/>
              <a:t>-&gt;&gt;PG_T: </a:t>
            </a:r>
            <a:r>
              <a:rPr lang="fr-FR" dirty="0" err="1"/>
              <a:t>save</a:t>
            </a:r>
            <a:r>
              <a:rPr lang="fr-FR" dirty="0"/>
              <a:t>(Ticket)</a:t>
            </a:r>
          </a:p>
          <a:p>
            <a:r>
              <a:rPr lang="fr-FR" dirty="0"/>
              <a:t>  PG_T--&gt;&gt;</a:t>
            </a:r>
            <a:r>
              <a:rPr lang="fr-FR" dirty="0" err="1"/>
              <a:t>TicketAPI</a:t>
            </a:r>
            <a:r>
              <a:rPr lang="fr-FR" dirty="0"/>
              <a:t>: Ticket </a:t>
            </a:r>
            <a:r>
              <a:rPr lang="fr-FR" dirty="0" err="1"/>
              <a:t>saved</a:t>
            </a:r>
            <a:r>
              <a:rPr lang="fr-FR" dirty="0"/>
              <a:t> (id)</a:t>
            </a:r>
          </a:p>
          <a:p>
            <a:r>
              <a:rPr lang="fr-FR" dirty="0"/>
              <a:t>  </a:t>
            </a:r>
            <a:r>
              <a:rPr lang="fr-FR" dirty="0" err="1"/>
              <a:t>TicketAPI</a:t>
            </a:r>
            <a:r>
              <a:rPr lang="fr-FR" dirty="0"/>
              <a:t>--&gt;&gt;User: 200/201 + </a:t>
            </a:r>
            <a:r>
              <a:rPr lang="fr-FR" dirty="0" err="1"/>
              <a:t>TicketDTO</a:t>
            </a:r>
            <a:r>
              <a:rPr lang="fr-FR" dirty="0"/>
              <a:t>(id)</a:t>
            </a:r>
          </a:p>
          <a:p>
            <a:br>
              <a:rPr lang="fr-FR" dirty="0"/>
            </a:br>
            <a:endParaRPr lang="fr-FR" dirty="0"/>
          </a:p>
          <a:p>
            <a:r>
              <a:rPr lang="fr-FR" dirty="0"/>
              <a:t>  %% 2) User déclenche la comparaison (</a:t>
            </a:r>
            <a:r>
              <a:rPr lang="fr-FR" dirty="0" err="1"/>
              <a:t>join</a:t>
            </a:r>
            <a:r>
              <a:rPr lang="fr-FR" dirty="0"/>
              <a:t> applicatif PG + Mongo)</a:t>
            </a:r>
          </a:p>
          <a:p>
            <a:r>
              <a:rPr lang="fr-FR" dirty="0"/>
              <a:t>  User-&gt;&gt;</a:t>
            </a:r>
            <a:r>
              <a:rPr lang="fr-FR" dirty="0" err="1"/>
              <a:t>GainAPI</a:t>
            </a:r>
            <a:r>
              <a:rPr lang="fr-FR" dirty="0"/>
              <a:t>: GET /api/gains/</a:t>
            </a:r>
            <a:r>
              <a:rPr lang="fr-FR" dirty="0" err="1"/>
              <a:t>calculate</a:t>
            </a:r>
            <a:endParaRPr lang="fr-FR" dirty="0"/>
          </a:p>
          <a:p>
            <a:r>
              <a:rPr lang="fr-FR" dirty="0"/>
              <a:t>  </a:t>
            </a:r>
            <a:r>
              <a:rPr lang="fr-FR" dirty="0" err="1"/>
              <a:t>GainAPI</a:t>
            </a:r>
            <a:r>
              <a:rPr lang="fr-FR" dirty="0"/>
              <a:t>-&gt;&gt;</a:t>
            </a:r>
            <a:r>
              <a:rPr lang="fr-FR" dirty="0" err="1"/>
              <a:t>GainSvc</a:t>
            </a:r>
            <a:r>
              <a:rPr lang="fr-FR" dirty="0"/>
              <a:t>: </a:t>
            </a:r>
            <a:r>
              <a:rPr lang="fr-FR" dirty="0" err="1"/>
              <a:t>calculerGains</a:t>
            </a:r>
            <a:r>
              <a:rPr lang="fr-FR" dirty="0"/>
              <a:t>()</a:t>
            </a:r>
          </a:p>
          <a:p>
            <a:br>
              <a:rPr lang="fr-FR" dirty="0"/>
            </a:br>
            <a:endParaRPr lang="fr-FR" dirty="0"/>
          </a:p>
          <a:p>
            <a:r>
              <a:rPr lang="fr-FR" dirty="0"/>
              <a:t>  </a:t>
            </a:r>
            <a:r>
              <a:rPr lang="fr-FR" dirty="0" err="1"/>
              <a:t>GainSvc</a:t>
            </a:r>
            <a:r>
              <a:rPr lang="fr-FR" dirty="0"/>
              <a:t>-&gt;&gt;PG_T: </a:t>
            </a:r>
            <a:r>
              <a:rPr lang="fr-FR" dirty="0" err="1"/>
              <a:t>findAll</a:t>
            </a:r>
            <a:r>
              <a:rPr lang="fr-FR" dirty="0"/>
              <a:t>() tickets</a:t>
            </a:r>
          </a:p>
          <a:p>
            <a:r>
              <a:rPr lang="fr-FR" dirty="0"/>
              <a:t>  PG_T--&gt;&gt;</a:t>
            </a:r>
            <a:r>
              <a:rPr lang="fr-FR" dirty="0" err="1"/>
              <a:t>GainSvc</a:t>
            </a:r>
            <a:r>
              <a:rPr lang="fr-FR" dirty="0"/>
              <a:t>: List&lt;Ticket&gt;</a:t>
            </a:r>
          </a:p>
          <a:p>
            <a:br>
              <a:rPr lang="fr-FR" dirty="0"/>
            </a:br>
            <a:endParaRPr lang="fr-FR" dirty="0"/>
          </a:p>
          <a:p>
            <a:r>
              <a:rPr lang="fr-FR" dirty="0"/>
              <a:t>  </a:t>
            </a:r>
            <a:r>
              <a:rPr lang="fr-FR" dirty="0" err="1"/>
              <a:t>loop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Ticket</a:t>
            </a:r>
          </a:p>
          <a:p>
            <a:r>
              <a:rPr lang="fr-FR" dirty="0"/>
              <a:t>    </a:t>
            </a:r>
            <a:r>
              <a:rPr lang="fr-FR" dirty="0" err="1"/>
              <a:t>GainSvc</a:t>
            </a:r>
            <a:r>
              <a:rPr lang="fr-FR" dirty="0"/>
              <a:t>-&gt;&gt;MG_L: </a:t>
            </a:r>
            <a:r>
              <a:rPr lang="fr-FR" dirty="0" err="1"/>
              <a:t>findByDateDeTirage</a:t>
            </a:r>
            <a:r>
              <a:rPr lang="fr-FR" dirty="0"/>
              <a:t>(</a:t>
            </a:r>
            <a:r>
              <a:rPr lang="fr-FR" dirty="0" err="1"/>
              <a:t>ticket.drawDate</a:t>
            </a:r>
            <a:r>
              <a:rPr lang="fr-FR" dirty="0"/>
              <a:t>)</a:t>
            </a:r>
          </a:p>
          <a:p>
            <a:r>
              <a:rPr lang="fr-FR" dirty="0"/>
              <a:t>    MG_L--&gt;&gt;</a:t>
            </a:r>
            <a:r>
              <a:rPr lang="fr-FR" dirty="0" err="1"/>
              <a:t>GainSvc</a:t>
            </a:r>
            <a:r>
              <a:rPr lang="fr-FR" dirty="0"/>
              <a:t>: </a:t>
            </a:r>
            <a:r>
              <a:rPr lang="fr-FR" dirty="0" err="1"/>
              <a:t>Optional</a:t>
            </a:r>
            <a:r>
              <a:rPr lang="fr-FR" dirty="0"/>
              <a:t>&lt;</a:t>
            </a:r>
            <a:r>
              <a:rPr lang="fr-FR" dirty="0" err="1"/>
              <a:t>LotoResult</a:t>
            </a:r>
            <a:r>
              <a:rPr lang="fr-FR" dirty="0"/>
              <a:t>&gt;</a:t>
            </a:r>
          </a:p>
          <a:p>
            <a:br>
              <a:rPr lang="fr-FR" dirty="0"/>
            </a:br>
            <a:endParaRPr lang="fr-FR" dirty="0"/>
          </a:p>
          <a:p>
            <a:r>
              <a:rPr lang="fr-FR" dirty="0"/>
              <a:t>    alt </a:t>
            </a:r>
            <a:r>
              <a:rPr lang="fr-FR" dirty="0" err="1"/>
              <a:t>Draw</a:t>
            </a:r>
            <a:r>
              <a:rPr lang="fr-FR" dirty="0"/>
              <a:t> </a:t>
            </a:r>
            <a:r>
              <a:rPr lang="fr-FR" dirty="0" err="1"/>
              <a:t>exists</a:t>
            </a:r>
            <a:endParaRPr lang="fr-FR" dirty="0"/>
          </a:p>
          <a:p>
            <a:r>
              <a:rPr lang="fr-FR" dirty="0"/>
              <a:t>      </a:t>
            </a:r>
            <a:r>
              <a:rPr lang="fr-FR" dirty="0" err="1"/>
              <a:t>GainSvc</a:t>
            </a:r>
            <a:r>
              <a:rPr lang="fr-FR" dirty="0"/>
              <a:t>-&gt;&gt;</a:t>
            </a:r>
            <a:r>
              <a:rPr lang="fr-FR" dirty="0" err="1"/>
              <a:t>GainSvc</a:t>
            </a:r>
            <a:r>
              <a:rPr lang="fr-FR" dirty="0"/>
              <a:t>: </a:t>
            </a:r>
            <a:r>
              <a:rPr lang="fr-FR" dirty="0" err="1"/>
              <a:t>compareNumbers</a:t>
            </a:r>
            <a:r>
              <a:rPr lang="fr-FR" dirty="0"/>
              <a:t>(ticket, </a:t>
            </a:r>
            <a:r>
              <a:rPr lang="fr-FR" dirty="0" err="1"/>
              <a:t>lotoResult</a:t>
            </a:r>
            <a:r>
              <a:rPr lang="fr-FR" dirty="0"/>
              <a:t>)</a:t>
            </a:r>
          </a:p>
          <a:p>
            <a:r>
              <a:rPr lang="fr-FR" dirty="0"/>
              <a:t>      </a:t>
            </a:r>
            <a:r>
              <a:rPr lang="fr-FR" dirty="0" err="1"/>
              <a:t>GainSvc</a:t>
            </a:r>
            <a:r>
              <a:rPr lang="fr-FR" dirty="0"/>
              <a:t>-&gt;&gt;</a:t>
            </a:r>
            <a:r>
              <a:rPr lang="fr-FR" dirty="0" err="1"/>
              <a:t>GainSvc</a:t>
            </a:r>
            <a:r>
              <a:rPr lang="fr-FR" dirty="0"/>
              <a:t>: </a:t>
            </a:r>
            <a:r>
              <a:rPr lang="fr-FR" dirty="0" err="1"/>
              <a:t>getGainAmount</a:t>
            </a:r>
            <a:r>
              <a:rPr lang="fr-FR" dirty="0"/>
              <a:t>(matches, </a:t>
            </a:r>
            <a:r>
              <a:rPr lang="fr-FR" dirty="0" err="1"/>
              <a:t>chanceMatch</a:t>
            </a:r>
            <a:r>
              <a:rPr lang="fr-FR" dirty="0"/>
              <a:t>, </a:t>
            </a:r>
            <a:r>
              <a:rPr lang="fr-FR" dirty="0" err="1"/>
              <a:t>lotoResult</a:t>
            </a:r>
            <a:r>
              <a:rPr lang="fr-FR" dirty="0"/>
              <a:t>)</a:t>
            </a:r>
          </a:p>
          <a:p>
            <a:r>
              <a:rPr lang="fr-FR" dirty="0"/>
              <a:t>      </a:t>
            </a:r>
            <a:r>
              <a:rPr lang="fr-FR" dirty="0" err="1"/>
              <a:t>GainSvc</a:t>
            </a:r>
            <a:r>
              <a:rPr lang="fr-FR" dirty="0"/>
              <a:t>-&gt;&gt;PG_G: </a:t>
            </a:r>
            <a:r>
              <a:rPr lang="fr-FR" dirty="0" err="1"/>
              <a:t>saveOrUpdateGain</a:t>
            </a:r>
            <a:r>
              <a:rPr lang="fr-FR" dirty="0"/>
              <a:t>(</a:t>
            </a:r>
            <a:r>
              <a:rPr lang="fr-FR" dirty="0" err="1"/>
              <a:t>ticketId</a:t>
            </a:r>
            <a:r>
              <a:rPr lang="fr-FR" dirty="0"/>
              <a:t>, matches, </a:t>
            </a:r>
            <a:r>
              <a:rPr lang="fr-FR" dirty="0" err="1"/>
              <a:t>chanceMatch</a:t>
            </a:r>
            <a:r>
              <a:rPr lang="fr-FR" dirty="0"/>
              <a:t>, gain)</a:t>
            </a:r>
          </a:p>
          <a:p>
            <a:r>
              <a:rPr lang="fr-FR" dirty="0"/>
              <a:t>      PG_G--&gt;&gt;</a:t>
            </a:r>
            <a:r>
              <a:rPr lang="fr-FR" dirty="0" err="1"/>
              <a:t>GainSvc</a:t>
            </a:r>
            <a:r>
              <a:rPr lang="fr-FR" dirty="0"/>
              <a:t>: </a:t>
            </a:r>
            <a:r>
              <a:rPr lang="fr-FR" dirty="0" err="1"/>
              <a:t>saved</a:t>
            </a:r>
            <a:r>
              <a:rPr lang="fr-FR" dirty="0"/>
              <a:t>/</a:t>
            </a:r>
            <a:r>
              <a:rPr lang="fr-FR" dirty="0" err="1"/>
              <a:t>updated</a:t>
            </a:r>
            <a:endParaRPr lang="fr-FR" dirty="0"/>
          </a:p>
          <a:p>
            <a:r>
              <a:rPr lang="fr-FR" dirty="0"/>
              <a:t>    </a:t>
            </a:r>
            <a:r>
              <a:rPr lang="fr-FR" dirty="0" err="1"/>
              <a:t>else</a:t>
            </a:r>
            <a:r>
              <a:rPr lang="fr-FR" dirty="0"/>
              <a:t> No </a:t>
            </a:r>
            <a:r>
              <a:rPr lang="fr-FR" dirty="0" err="1"/>
              <a:t>draw</a:t>
            </a:r>
            <a:endParaRPr lang="fr-FR" dirty="0"/>
          </a:p>
          <a:p>
            <a:r>
              <a:rPr lang="fr-FR" dirty="0"/>
              <a:t>      </a:t>
            </a:r>
            <a:r>
              <a:rPr lang="fr-FR" dirty="0" err="1"/>
              <a:t>GainSvc</a:t>
            </a:r>
            <a:r>
              <a:rPr lang="fr-FR" dirty="0"/>
              <a:t>-&gt;&gt;</a:t>
            </a:r>
            <a:r>
              <a:rPr lang="fr-FR" dirty="0" err="1"/>
              <a:t>GainSvc</a:t>
            </a:r>
            <a:r>
              <a:rPr lang="fr-FR" dirty="0"/>
              <a:t>: gain = 0</a:t>
            </a:r>
          </a:p>
          <a:p>
            <a:r>
              <a:rPr lang="fr-FR" dirty="0"/>
              <a:t>    end</a:t>
            </a:r>
          </a:p>
          <a:p>
            <a:r>
              <a:rPr lang="fr-FR" dirty="0"/>
              <a:t>  end</a:t>
            </a:r>
          </a:p>
          <a:p>
            <a:br>
              <a:rPr lang="fr-FR" dirty="0"/>
            </a:br>
            <a:endParaRPr lang="fr-FR" dirty="0"/>
          </a:p>
          <a:p>
            <a:r>
              <a:rPr lang="fr-FR" dirty="0"/>
              <a:t>  </a:t>
            </a:r>
            <a:r>
              <a:rPr lang="fr-FR" dirty="0" err="1"/>
              <a:t>GainSvc</a:t>
            </a:r>
            <a:r>
              <a:rPr lang="fr-FR" dirty="0"/>
              <a:t>--&gt;&gt;</a:t>
            </a:r>
            <a:r>
              <a:rPr lang="fr-FR" dirty="0" err="1"/>
              <a:t>GainAPI</a:t>
            </a:r>
            <a:r>
              <a:rPr lang="fr-FR" dirty="0"/>
              <a:t>: List&lt;</a:t>
            </a:r>
            <a:r>
              <a:rPr lang="fr-FR" dirty="0" err="1"/>
              <a:t>GainResultDTO</a:t>
            </a:r>
            <a:r>
              <a:rPr lang="fr-FR" dirty="0"/>
              <a:t>&gt;</a:t>
            </a:r>
          </a:p>
          <a:p>
            <a:r>
              <a:rPr lang="fr-FR" dirty="0"/>
              <a:t>  </a:t>
            </a:r>
            <a:r>
              <a:rPr lang="fr-FR" dirty="0" err="1"/>
              <a:t>GainAPI</a:t>
            </a:r>
            <a:r>
              <a:rPr lang="fr-FR" dirty="0"/>
              <a:t>--&gt;&gt;User: 200 OK + </a:t>
            </a:r>
            <a:r>
              <a:rPr lang="fr-FR" dirty="0" err="1"/>
              <a:t>results</a:t>
            </a:r>
            <a:endParaRPr lang="fr-FR" dirty="0"/>
          </a:p>
          <a:p>
            <a:br>
              <a:rPr lang="fr-FR" dirty="0"/>
            </a:br>
            <a:endParaRPr lang="fr-FR" dirty="0"/>
          </a:p>
          <a:p>
            <a:r>
              <a:rPr lang="fr-FR" dirty="0"/>
              <a:t>  %% 3) (Optionnel) User récupère le gain d’un ticket précis</a:t>
            </a:r>
          </a:p>
          <a:p>
            <a:r>
              <a:rPr lang="fr-FR" dirty="0"/>
              <a:t>  User-&gt;&gt;</a:t>
            </a:r>
            <a:r>
              <a:rPr lang="fr-FR" dirty="0" err="1"/>
              <a:t>GainAPI</a:t>
            </a:r>
            <a:r>
              <a:rPr lang="fr-FR" dirty="0"/>
              <a:t>: GET /api/gains/{</a:t>
            </a:r>
            <a:r>
              <a:rPr lang="fr-FR" dirty="0" err="1"/>
              <a:t>ticketId</a:t>
            </a:r>
            <a:r>
              <a:rPr lang="fr-FR" dirty="0"/>
              <a:t>}</a:t>
            </a:r>
          </a:p>
          <a:p>
            <a:r>
              <a:rPr lang="fr-FR" dirty="0"/>
              <a:t>  </a:t>
            </a:r>
            <a:r>
              <a:rPr lang="fr-FR" dirty="0" err="1"/>
              <a:t>GainAPI</a:t>
            </a:r>
            <a:r>
              <a:rPr lang="fr-FR" dirty="0"/>
              <a:t>-&gt;&gt;PG_G: </a:t>
            </a:r>
            <a:r>
              <a:rPr lang="fr-FR" dirty="0" err="1"/>
              <a:t>findByTicketId</a:t>
            </a:r>
            <a:r>
              <a:rPr lang="fr-FR" dirty="0"/>
              <a:t>(</a:t>
            </a:r>
            <a:r>
              <a:rPr lang="fr-FR" dirty="0" err="1"/>
              <a:t>ticketId</a:t>
            </a:r>
            <a:r>
              <a:rPr lang="fr-FR" dirty="0"/>
              <a:t>)</a:t>
            </a:r>
          </a:p>
          <a:p>
            <a:r>
              <a:rPr lang="fr-FR" dirty="0"/>
              <a:t>  PG_G--&gt;&gt;</a:t>
            </a:r>
            <a:r>
              <a:rPr lang="fr-FR" dirty="0" err="1"/>
              <a:t>GainAPI</a:t>
            </a:r>
            <a:r>
              <a:rPr lang="fr-FR" dirty="0"/>
              <a:t>: </a:t>
            </a:r>
            <a:r>
              <a:rPr lang="fr-FR" dirty="0" err="1"/>
              <a:t>TicketGain</a:t>
            </a:r>
            <a:endParaRPr lang="fr-FR" dirty="0"/>
          </a:p>
          <a:p>
            <a:r>
              <a:rPr lang="fr-FR" dirty="0"/>
              <a:t>  </a:t>
            </a:r>
            <a:r>
              <a:rPr lang="fr-FR" dirty="0" err="1"/>
              <a:t>GainAPI</a:t>
            </a:r>
            <a:r>
              <a:rPr lang="fr-FR" dirty="0"/>
              <a:t>--&gt;&gt;User: 200 OK + </a:t>
            </a:r>
            <a:r>
              <a:rPr lang="fr-FR" dirty="0" err="1"/>
              <a:t>TicketGainDTO</a:t>
            </a:r>
            <a:endParaRPr lang="fr-FR" dirty="0"/>
          </a:p>
          <a:p>
            <a:br>
              <a:rPr lang="fr-FR" dirty="0"/>
            </a:b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2286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101F0-B430-AD43-F4F2-6D36BB983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ED3E65-A3CE-7E27-A1DA-95942C3E1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capture d’écran, texte, logiciel&#10;&#10;Le contenu généré par l’IA peut être incorrect.">
            <a:extLst>
              <a:ext uri="{FF2B5EF4-FFF2-40B4-BE49-F238E27FC236}">
                <a16:creationId xmlns:a16="http://schemas.microsoft.com/office/drawing/2014/main" id="{C8ADA686-6964-F660-AEA1-E9140942C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229"/>
            <a:ext cx="12410860" cy="576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14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2E7DC-F308-73EA-7CD7-A5A1498E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Embeddings</a:t>
            </a:r>
            <a:endParaRPr lang="fr-FR" dirty="0"/>
          </a:p>
        </p:txBody>
      </p:sp>
      <p:pic>
        <p:nvPicPr>
          <p:cNvPr id="5" name="Espace réservé du contenu 4" descr="Une image contenant horloge, texte, Police, Horloge numérique&#10;&#10;Le contenu généré par l’IA peut être incorrect.">
            <a:extLst>
              <a:ext uri="{FF2B5EF4-FFF2-40B4-BE49-F238E27FC236}">
                <a16:creationId xmlns:a16="http://schemas.microsoft.com/office/drawing/2014/main" id="{CFE40AC8-C219-95AC-FD97-01F7020D9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857" y="2518957"/>
            <a:ext cx="6771785" cy="182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55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7C3A3D-0DEF-DB10-E714-55779694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Retrieval</a:t>
            </a:r>
            <a:r>
              <a:rPr lang="fr-FR" dirty="0"/>
              <a:t> </a:t>
            </a:r>
            <a:r>
              <a:rPr lang="fr-FR" dirty="0" err="1"/>
              <a:t>Augmented</a:t>
            </a:r>
            <a:r>
              <a:rPr lang="fr-FR" dirty="0"/>
              <a:t> </a:t>
            </a:r>
            <a:r>
              <a:rPr lang="fr-FR" dirty="0" err="1"/>
              <a:t>Generation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60AACC-509D-7AA1-C172-57B9DDABC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9600" dirty="0"/>
              <a:t>RAG = IA + DB</a:t>
            </a:r>
          </a:p>
          <a:p>
            <a:pPr marL="0" indent="0">
              <a:buNone/>
            </a:pPr>
            <a:endParaRPr lang="fr-FR" sz="9600" dirty="0"/>
          </a:p>
        </p:txBody>
      </p:sp>
    </p:spTree>
    <p:extLst>
      <p:ext uri="{BB962C8B-B14F-4D97-AF65-F5344CB8AC3E}">
        <p14:creationId xmlns:p14="http://schemas.microsoft.com/office/powerpoint/2010/main" val="37635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7F5887-6375-0B26-6378-0358685E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Objectives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CDF76C0-6BC4-3473-BAD0-4124E19B32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2289874"/>
            <a:ext cx="868237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3600" dirty="0" err="1">
                <a:latin typeface="Arial" panose="020B0604020202020204" pitchFamily="34" charset="0"/>
              </a:rPr>
              <a:t>Centralize</a:t>
            </a:r>
            <a:r>
              <a:rPr lang="fr-FR" altLang="fr-FR" sz="3600" dirty="0">
                <a:latin typeface="Arial" panose="020B0604020202020204" pitchFamily="34" charset="0"/>
              </a:rPr>
              <a:t> official </a:t>
            </a:r>
            <a:r>
              <a:rPr lang="fr-FR" altLang="fr-FR" sz="3600" dirty="0" err="1">
                <a:latin typeface="Arial" panose="020B0604020202020204" pitchFamily="34" charset="0"/>
              </a:rPr>
              <a:t>lottery</a:t>
            </a:r>
            <a:r>
              <a:rPr lang="fr-FR" altLang="fr-FR" sz="3600" dirty="0">
                <a:latin typeface="Arial" panose="020B0604020202020204" pitchFamily="34" charset="0"/>
              </a:rPr>
              <a:t> </a:t>
            </a:r>
            <a:r>
              <a:rPr lang="fr-FR" altLang="fr-FR" sz="3600" dirty="0" err="1">
                <a:latin typeface="Arial" panose="020B0604020202020204" pitchFamily="34" charset="0"/>
              </a:rPr>
              <a:t>results</a:t>
            </a:r>
            <a:endParaRPr lang="fr-FR" altLang="fr-FR" sz="36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3600" dirty="0" err="1">
                <a:latin typeface="Arial" panose="020B0604020202020204" pitchFamily="34" charset="0"/>
              </a:rPr>
              <a:t>Persist</a:t>
            </a:r>
            <a:r>
              <a:rPr lang="fr-FR" altLang="fr-FR" sz="3600" dirty="0">
                <a:latin typeface="Arial" panose="020B0604020202020204" pitchFamily="34" charset="0"/>
              </a:rPr>
              <a:t> and manage user-</a:t>
            </a:r>
            <a:r>
              <a:rPr lang="fr-FR" altLang="fr-FR" sz="3600" dirty="0" err="1">
                <a:latin typeface="Arial" panose="020B0604020202020204" pitchFamily="34" charset="0"/>
              </a:rPr>
              <a:t>related</a:t>
            </a:r>
            <a:r>
              <a:rPr lang="fr-FR" altLang="fr-FR" sz="3600" dirty="0">
                <a:latin typeface="Arial" panose="020B0604020202020204" pitchFamily="34" charset="0"/>
              </a:rPr>
              <a:t> data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3600" dirty="0">
                <a:latin typeface="Arial" panose="020B0604020202020204" pitchFamily="34" charset="0"/>
              </a:rPr>
              <a:t>Automate ticket </a:t>
            </a:r>
            <a:r>
              <a:rPr lang="fr-FR" altLang="fr-FR" sz="3600" dirty="0" err="1">
                <a:latin typeface="Arial" panose="020B0604020202020204" pitchFamily="34" charset="0"/>
              </a:rPr>
              <a:t>verification</a:t>
            </a:r>
            <a:r>
              <a:rPr lang="fr-FR" altLang="fr-FR" sz="3600" dirty="0">
                <a:latin typeface="Arial" panose="020B0604020202020204" pitchFamily="34" charset="0"/>
              </a:rPr>
              <a:t> </a:t>
            </a:r>
            <a:r>
              <a:rPr lang="fr-FR" altLang="fr-FR" sz="3600" dirty="0" err="1">
                <a:latin typeface="Arial" panose="020B0604020202020204" pitchFamily="34" charset="0"/>
              </a:rPr>
              <a:t>processes</a:t>
            </a:r>
            <a:endParaRPr lang="fr-FR" altLang="fr-FR" sz="36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3600" dirty="0">
                <a:latin typeface="Arial" panose="020B0604020202020204" pitchFamily="34" charset="0"/>
              </a:rPr>
              <a:t>Expose a </a:t>
            </a:r>
            <a:r>
              <a:rPr lang="fr-FR" altLang="fr-FR" sz="3600" dirty="0" err="1">
                <a:latin typeface="Arial" panose="020B0604020202020204" pitchFamily="34" charset="0"/>
              </a:rPr>
              <a:t>secure</a:t>
            </a:r>
            <a:r>
              <a:rPr lang="fr-FR" altLang="fr-FR" sz="3600" dirty="0">
                <a:latin typeface="Arial" panose="020B0604020202020204" pitchFamily="34" charset="0"/>
              </a:rPr>
              <a:t> REST API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3600" dirty="0" err="1">
                <a:latin typeface="Arial" panose="020B0604020202020204" pitchFamily="34" charset="0"/>
              </a:rPr>
              <a:t>Build</a:t>
            </a:r>
            <a:r>
              <a:rPr lang="fr-FR" altLang="fr-FR" sz="3600" dirty="0">
                <a:latin typeface="Arial" panose="020B0604020202020204" pitchFamily="34" charset="0"/>
              </a:rPr>
              <a:t> a scalable backend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3600" dirty="0" err="1">
                <a:latin typeface="Arial" panose="020B0604020202020204" pitchFamily="34" charset="0"/>
              </a:rPr>
              <a:t>Prepare</a:t>
            </a:r>
            <a:r>
              <a:rPr lang="fr-FR" altLang="fr-FR" sz="3600" dirty="0">
                <a:latin typeface="Arial" panose="020B0604020202020204" pitchFamily="34" charset="0"/>
              </a:rPr>
              <a:t> </a:t>
            </a:r>
            <a:r>
              <a:rPr lang="fr-FR" altLang="fr-FR" sz="3600" dirty="0" err="1">
                <a:latin typeface="Arial" panose="020B0604020202020204" pitchFamily="34" charset="0"/>
              </a:rPr>
              <a:t>analytical</a:t>
            </a:r>
            <a:r>
              <a:rPr lang="fr-FR" altLang="fr-FR" sz="3600" dirty="0">
                <a:latin typeface="Arial" panose="020B0604020202020204" pitchFamily="34" charset="0"/>
              </a:rPr>
              <a:t> and AI-</a:t>
            </a:r>
            <a:r>
              <a:rPr lang="fr-FR" altLang="fr-FR" sz="3600" dirty="0" err="1">
                <a:latin typeface="Arial" panose="020B0604020202020204" pitchFamily="34" charset="0"/>
              </a:rPr>
              <a:t>driven</a:t>
            </a:r>
            <a:r>
              <a:rPr lang="fr-FR" altLang="fr-FR" sz="3600" dirty="0">
                <a:latin typeface="Arial" panose="020B0604020202020204" pitchFamily="34" charset="0"/>
              </a:rPr>
              <a:t> </a:t>
            </a:r>
            <a:r>
              <a:rPr lang="fr-FR" altLang="fr-FR" sz="3600" dirty="0" err="1">
                <a:latin typeface="Arial" panose="020B0604020202020204" pitchFamily="34" charset="0"/>
              </a:rPr>
              <a:t>features</a:t>
            </a:r>
            <a:endParaRPr lang="fr-FR" altLang="fr-FR" sz="36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 8" descr="Une image contenant capture d’écran, texte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471DE4B2-ECF5-E7B9-CDE0-89E020B63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7762" y="1530763"/>
            <a:ext cx="6254673" cy="2410655"/>
          </a:xfrm>
          <a:prstGeom prst="rect">
            <a:avLst/>
          </a:prstGeom>
        </p:spPr>
      </p:pic>
      <p:pic>
        <p:nvPicPr>
          <p:cNvPr id="7" name="Image 6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75858A98-5C5A-2E7B-03A3-B25A6F7D7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978" y="0"/>
            <a:ext cx="6683022" cy="234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9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26356C-4888-F6CF-E7F3-853C552A2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User Stories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ACEAAC2-2B86-A05B-5E42-04F2D1E6D6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8848" y="2536097"/>
            <a:ext cx="1173430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3600" dirty="0" err="1">
                <a:latin typeface="Arial" panose="020B0604020202020204" pitchFamily="34" charset="0"/>
              </a:rPr>
              <a:t>Register</a:t>
            </a:r>
            <a:r>
              <a:rPr lang="fr-FR" altLang="fr-FR" sz="3600" dirty="0">
                <a:latin typeface="Arial" panose="020B0604020202020204" pitchFamily="34" charset="0"/>
              </a:rPr>
              <a:t> and manage </a:t>
            </a:r>
            <a:r>
              <a:rPr lang="fr-FR" altLang="fr-FR" sz="3600" dirty="0" err="1">
                <a:latin typeface="Arial" panose="020B0604020202020204" pitchFamily="34" charset="0"/>
              </a:rPr>
              <a:t>personal</a:t>
            </a:r>
            <a:r>
              <a:rPr lang="fr-FR" altLang="fr-FR" sz="3600" dirty="0">
                <a:latin typeface="Arial" panose="020B0604020202020204" pitchFamily="34" charset="0"/>
              </a:rPr>
              <a:t> </a:t>
            </a:r>
            <a:r>
              <a:rPr lang="fr-FR" altLang="fr-FR" sz="3600" dirty="0" err="1">
                <a:latin typeface="Arial" panose="020B0604020202020204" pitchFamily="34" charset="0"/>
              </a:rPr>
              <a:t>lottery</a:t>
            </a:r>
            <a:r>
              <a:rPr lang="fr-FR" altLang="fr-FR" sz="3600" dirty="0">
                <a:latin typeface="Arial" panose="020B0604020202020204" pitchFamily="34" charset="0"/>
              </a:rPr>
              <a:t> tickets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3600" dirty="0">
                <a:latin typeface="Arial" panose="020B0604020202020204" pitchFamily="34" charset="0"/>
              </a:rPr>
              <a:t>Compare tickets </a:t>
            </a:r>
            <a:r>
              <a:rPr lang="fr-FR" altLang="fr-FR" sz="3600" dirty="0" err="1">
                <a:latin typeface="Arial" panose="020B0604020202020204" pitchFamily="34" charset="0"/>
              </a:rPr>
              <a:t>with</a:t>
            </a:r>
            <a:r>
              <a:rPr lang="fr-FR" altLang="fr-FR" sz="3600" dirty="0">
                <a:latin typeface="Arial" panose="020B0604020202020204" pitchFamily="34" charset="0"/>
              </a:rPr>
              <a:t> official </a:t>
            </a:r>
            <a:r>
              <a:rPr lang="fr-FR" altLang="fr-FR" sz="3600" dirty="0" err="1">
                <a:latin typeface="Arial" panose="020B0604020202020204" pitchFamily="34" charset="0"/>
              </a:rPr>
              <a:t>draw</a:t>
            </a:r>
            <a:r>
              <a:rPr lang="fr-FR" altLang="fr-FR" sz="3600" dirty="0">
                <a:latin typeface="Arial" panose="020B0604020202020204" pitchFamily="34" charset="0"/>
              </a:rPr>
              <a:t> </a:t>
            </a:r>
            <a:r>
              <a:rPr lang="fr-FR" altLang="fr-FR" sz="3600" dirty="0" err="1">
                <a:latin typeface="Arial" panose="020B0604020202020204" pitchFamily="34" charset="0"/>
              </a:rPr>
              <a:t>results</a:t>
            </a:r>
            <a:endParaRPr lang="fr-FR" altLang="fr-FR" sz="36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3600" dirty="0">
                <a:latin typeface="Arial" panose="020B0604020202020204" pitchFamily="34" charset="0"/>
              </a:rPr>
              <a:t>Access and </a:t>
            </a:r>
            <a:r>
              <a:rPr lang="fr-FR" altLang="fr-FR" sz="3600" dirty="0" err="1">
                <a:latin typeface="Arial" panose="020B0604020202020204" pitchFamily="34" charset="0"/>
              </a:rPr>
              <a:t>browse</a:t>
            </a:r>
            <a:r>
              <a:rPr lang="fr-FR" altLang="fr-FR" sz="3600" dirty="0">
                <a:latin typeface="Arial" panose="020B0604020202020204" pitchFamily="34" charset="0"/>
              </a:rPr>
              <a:t> </a:t>
            </a:r>
            <a:r>
              <a:rPr lang="fr-FR" altLang="fr-FR" sz="3600" dirty="0" err="1">
                <a:latin typeface="Arial" panose="020B0604020202020204" pitchFamily="34" charset="0"/>
              </a:rPr>
              <a:t>historical</a:t>
            </a:r>
            <a:r>
              <a:rPr lang="fr-FR" altLang="fr-FR" sz="3600" dirty="0">
                <a:latin typeface="Arial" panose="020B0604020202020204" pitchFamily="34" charset="0"/>
              </a:rPr>
              <a:t> </a:t>
            </a:r>
            <a:r>
              <a:rPr lang="fr-FR" altLang="fr-FR" sz="3600" dirty="0" err="1">
                <a:latin typeface="Arial" panose="020B0604020202020204" pitchFamily="34" charset="0"/>
              </a:rPr>
              <a:t>draw</a:t>
            </a:r>
            <a:r>
              <a:rPr lang="fr-FR" altLang="fr-FR" sz="3600" dirty="0">
                <a:latin typeface="Arial" panose="020B0604020202020204" pitchFamily="34" charset="0"/>
              </a:rPr>
              <a:t> data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sz="3600" dirty="0">
                <a:latin typeface="Arial" panose="020B0604020202020204" pitchFamily="34" charset="0"/>
              </a:rPr>
              <a:t>Secure </a:t>
            </a:r>
            <a:r>
              <a:rPr lang="fr-FR" altLang="fr-FR" sz="3600" dirty="0" err="1">
                <a:latin typeface="Arial" panose="020B0604020202020204" pitchFamily="34" charset="0"/>
              </a:rPr>
              <a:t>access</a:t>
            </a:r>
            <a:r>
              <a:rPr lang="fr-FR" altLang="fr-FR" sz="3600" dirty="0">
                <a:latin typeface="Arial" panose="020B0604020202020204" pitchFamily="34" charset="0"/>
              </a:rPr>
              <a:t> </a:t>
            </a:r>
            <a:r>
              <a:rPr lang="fr-FR" altLang="fr-FR" sz="3600" dirty="0" err="1">
                <a:latin typeface="Arial" panose="020B0604020202020204" pitchFamily="34" charset="0"/>
              </a:rPr>
              <a:t>through</a:t>
            </a:r>
            <a:r>
              <a:rPr lang="fr-FR" altLang="fr-FR" sz="3600" dirty="0">
                <a:latin typeface="Arial" panose="020B0604020202020204" pitchFamily="34" charset="0"/>
              </a:rPr>
              <a:t> </a:t>
            </a:r>
            <a:r>
              <a:rPr lang="fr-FR" altLang="fr-FR" sz="3600" dirty="0" err="1">
                <a:latin typeface="Arial" panose="020B0604020202020204" pitchFamily="34" charset="0"/>
              </a:rPr>
              <a:t>authentication</a:t>
            </a:r>
            <a:r>
              <a:rPr lang="fr-FR" altLang="fr-FR" sz="3600" dirty="0">
                <a:latin typeface="Arial" panose="020B0604020202020204" pitchFamily="34" charset="0"/>
              </a:rPr>
              <a:t> and </a:t>
            </a:r>
            <a:r>
              <a:rPr lang="fr-FR" altLang="fr-FR" sz="3600" dirty="0" err="1">
                <a:latin typeface="Arial" panose="020B0604020202020204" pitchFamily="34" charset="0"/>
              </a:rPr>
              <a:t>authorization</a:t>
            </a:r>
            <a:endParaRPr lang="fr-FR" altLang="fr-FR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804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F0C65-F99F-9BCC-C440-B9DD1103B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Global Architecture</a:t>
            </a:r>
          </a:p>
        </p:txBody>
      </p:sp>
      <p:pic>
        <p:nvPicPr>
          <p:cNvPr id="6" name="Espace réservé du contenu 5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5E4DB3F1-E542-D682-158E-6EFA04B05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7101" y="1645124"/>
            <a:ext cx="8370469" cy="5212876"/>
          </a:xfrm>
          <a:prstGeom prst="rect">
            <a:avLst/>
          </a:prstGeom>
        </p:spPr>
      </p:pic>
      <p:pic>
        <p:nvPicPr>
          <p:cNvPr id="5" name="Image 4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67115CAF-C2AD-F14B-9B27-9C87DA5C5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0816" y="1834166"/>
            <a:ext cx="8329127" cy="517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15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9DB2A3-D8F9-2051-6C14-784AD7871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Backend Java 21 + Spring-boot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8D7112-5F54-9574-9303-7691C74E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49788"/>
            <a:ext cx="9613861" cy="3599316"/>
          </a:xfrm>
        </p:spPr>
        <p:txBody>
          <a:bodyPr/>
          <a:lstStyle/>
          <a:p>
            <a:r>
              <a:rPr lang="en-US" sz="2000" b="1" dirty="0"/>
              <a:t>Industry standard</a:t>
            </a:r>
            <a:r>
              <a:rPr lang="en-US" sz="2000" dirty="0"/>
              <a:t> backend framework</a:t>
            </a:r>
          </a:p>
          <a:p>
            <a:r>
              <a:rPr lang="en-US" sz="2000" b="1" dirty="0"/>
              <a:t>Fast development</a:t>
            </a:r>
            <a:r>
              <a:rPr lang="en-US" sz="2000" dirty="0"/>
              <a:t> with Spring Boot</a:t>
            </a:r>
          </a:p>
          <a:p>
            <a:r>
              <a:rPr lang="en-US" sz="2000" b="1" dirty="0"/>
              <a:t>Clean &amp; scalable architecture</a:t>
            </a:r>
            <a:endParaRPr lang="en-US" sz="2000" dirty="0"/>
          </a:p>
          <a:p>
            <a:r>
              <a:rPr lang="en-US" sz="2000" b="1" dirty="0"/>
              <a:t>Built-in security</a:t>
            </a:r>
            <a:r>
              <a:rPr lang="en-US" sz="2000" dirty="0"/>
              <a:t> (JWT, roles)</a:t>
            </a:r>
          </a:p>
          <a:p>
            <a:r>
              <a:rPr lang="en-US" sz="2000" b="1" dirty="0"/>
              <a:t>Stable &amp; performant</a:t>
            </a:r>
            <a:r>
              <a:rPr lang="en-US" sz="2000" dirty="0"/>
              <a:t> (Java 21 LTS)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B4A2F8-0460-EA32-5978-8C1398B5E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1" y="1981200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41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BDA10E-65D6-E07E-F893-33778EE24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Database</a:t>
            </a:r>
            <a:r>
              <a:rPr lang="fr-FR" dirty="0"/>
              <a:t> Design (UML)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4F0207-ED0E-D6C1-1DD0-6AE354FF3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9E15425-89EE-F463-7061-383A0F809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140" y="6318816"/>
            <a:ext cx="785973" cy="212613"/>
          </a:xfrm>
          <a:prstGeom prst="rect">
            <a:avLst/>
          </a:prstGeom>
        </p:spPr>
      </p:pic>
      <p:pic>
        <p:nvPicPr>
          <p:cNvPr id="7" name="Image 6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5865D890-3A83-D6F5-0925-7D5E2F83A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28" y="1545595"/>
            <a:ext cx="7814623" cy="531240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3321EDC-BDBA-5AA0-D73E-ED3B89DD83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097" r="25110" b="8055"/>
          <a:stretch>
            <a:fillRect/>
          </a:stretch>
        </p:blipFill>
        <p:spPr>
          <a:xfrm>
            <a:off x="5216149" y="4076771"/>
            <a:ext cx="1337549" cy="1361060"/>
          </a:xfrm>
          <a:prstGeom prst="rect">
            <a:avLst/>
          </a:prstGeom>
        </p:spPr>
      </p:pic>
      <p:pic>
        <p:nvPicPr>
          <p:cNvPr id="5" name="Image 4" descr="Une image contenant noir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A3CA9BC-5A53-CAAF-1C5E-950E9C13E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45595"/>
            <a:ext cx="4615117" cy="5312405"/>
          </a:xfrm>
          <a:prstGeom prst="rect">
            <a:avLst/>
          </a:prstGeom>
        </p:spPr>
      </p:pic>
      <p:pic>
        <p:nvPicPr>
          <p:cNvPr id="10" name="Image 9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68409FFE-5970-5120-8CF3-F1F8FF62DB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948" y="1865129"/>
            <a:ext cx="2889567" cy="4078106"/>
          </a:xfrm>
          <a:prstGeom prst="rect">
            <a:avLst/>
          </a:prstGeom>
        </p:spPr>
      </p:pic>
      <p:pic>
        <p:nvPicPr>
          <p:cNvPr id="11" name="Picture 16">
            <a:extLst>
              <a:ext uri="{FF2B5EF4-FFF2-40B4-BE49-F238E27FC236}">
                <a16:creationId xmlns:a16="http://schemas.microsoft.com/office/drawing/2014/main" id="{AF0B4441-58E7-4243-CBC6-36D8C7C7C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9" t="7275" r="29225" b="9680"/>
          <a:stretch/>
        </p:blipFill>
        <p:spPr bwMode="auto">
          <a:xfrm>
            <a:off x="2580984" y="4694087"/>
            <a:ext cx="1395928" cy="156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 descr="Une image contenant noir, capture d’écran&#10;&#10;Le contenu généré par l’IA peut être incorrect.">
            <a:extLst>
              <a:ext uri="{FF2B5EF4-FFF2-40B4-BE49-F238E27FC236}">
                <a16:creationId xmlns:a16="http://schemas.microsoft.com/office/drawing/2014/main" id="{29FCACA6-E239-C350-61DA-C985EB2B8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1" cy="692190"/>
          </a:xfrm>
          <a:prstGeom prst="rect">
            <a:avLst/>
          </a:prstGeom>
        </p:spPr>
      </p:pic>
      <p:pic>
        <p:nvPicPr>
          <p:cNvPr id="13" name="Image 12" descr="Une image contenant noir, capture d’écran&#10;&#10;Le contenu généré par l’IA peut être incorrect.">
            <a:extLst>
              <a:ext uri="{FF2B5EF4-FFF2-40B4-BE49-F238E27FC236}">
                <a16:creationId xmlns:a16="http://schemas.microsoft.com/office/drawing/2014/main" id="{AE7A032F-6042-A4DE-7097-BA86A895C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2003" y="634949"/>
            <a:ext cx="3189997" cy="910646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EFD994D6-0901-C6D4-4A2E-9C58C4DC3D3F}"/>
              </a:ext>
            </a:extLst>
          </p:cNvPr>
          <p:cNvSpPr/>
          <p:nvPr/>
        </p:nvSpPr>
        <p:spPr>
          <a:xfrm>
            <a:off x="3060223" y="1865129"/>
            <a:ext cx="4531669" cy="899284"/>
          </a:xfrm>
          <a:prstGeom prst="arc">
            <a:avLst>
              <a:gd name="adj1" fmla="val 11067977"/>
              <a:gd name="adj2" fmla="val 27790"/>
            </a:avLst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A9CD911-1EE5-F122-1BD1-BA8099071948}"/>
              </a:ext>
            </a:extLst>
          </p:cNvPr>
          <p:cNvSpPr txBox="1"/>
          <p:nvPr/>
        </p:nvSpPr>
        <p:spPr>
          <a:xfrm>
            <a:off x="3443309" y="1614001"/>
            <a:ext cx="2025213" cy="461665"/>
          </a:xfrm>
          <a:prstGeom prst="rect">
            <a:avLst/>
          </a:prstGeom>
          <a:solidFill>
            <a:srgbClr val="2F2F2F">
              <a:alpha val="71000"/>
            </a:srgbClr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C000"/>
                </a:solidFill>
              </a:rPr>
              <a:t>Backend </a:t>
            </a:r>
            <a:r>
              <a:rPr lang="fr-FR" sz="2400" dirty="0" err="1">
                <a:solidFill>
                  <a:srgbClr val="FFC000"/>
                </a:solidFill>
              </a:rPr>
              <a:t>join</a:t>
            </a:r>
            <a:endParaRPr lang="fr-FR" sz="2400" dirty="0">
              <a:solidFill>
                <a:srgbClr val="FFC00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0F9A165-39D0-FBAE-614A-43BA72B8FDDE}"/>
              </a:ext>
            </a:extLst>
          </p:cNvPr>
          <p:cNvSpPr txBox="1"/>
          <p:nvPr/>
        </p:nvSpPr>
        <p:spPr>
          <a:xfrm>
            <a:off x="9535430" y="561516"/>
            <a:ext cx="2493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FK = </a:t>
            </a:r>
            <a:r>
              <a:rPr lang="fr-FR" sz="2400" dirty="0" err="1"/>
              <a:t>foreign</a:t>
            </a:r>
            <a:r>
              <a:rPr lang="fr-FR" sz="2400" dirty="0"/>
              <a:t> key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D6BA487-8B29-5F70-7B70-34944661CCD9}"/>
              </a:ext>
            </a:extLst>
          </p:cNvPr>
          <p:cNvSpPr txBox="1"/>
          <p:nvPr/>
        </p:nvSpPr>
        <p:spPr>
          <a:xfrm>
            <a:off x="9535431" y="124743"/>
            <a:ext cx="2618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PK = </a:t>
            </a:r>
            <a:r>
              <a:rPr lang="fr-FR" sz="2400" dirty="0" err="1"/>
              <a:t>primary</a:t>
            </a:r>
            <a:r>
              <a:rPr lang="fr-FR" sz="2400" dirty="0"/>
              <a:t> key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61B2F57-F8FE-5631-C5C4-94A9A0F42907}"/>
              </a:ext>
            </a:extLst>
          </p:cNvPr>
          <p:cNvSpPr txBox="1"/>
          <p:nvPr/>
        </p:nvSpPr>
        <p:spPr>
          <a:xfrm>
            <a:off x="6057446" y="2481908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PK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E6B5218-5A67-B16A-6810-BF0F28B0D991}"/>
              </a:ext>
            </a:extLst>
          </p:cNvPr>
          <p:cNvSpPr txBox="1"/>
          <p:nvPr/>
        </p:nvSpPr>
        <p:spPr>
          <a:xfrm>
            <a:off x="8352853" y="2130105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PK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1EFAA4C-35EF-FE92-57D3-61B81B01FC17}"/>
              </a:ext>
            </a:extLst>
          </p:cNvPr>
          <p:cNvSpPr txBox="1"/>
          <p:nvPr/>
        </p:nvSpPr>
        <p:spPr>
          <a:xfrm>
            <a:off x="10883169" y="3430701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PK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39285E0-1BFB-E444-D325-1F035769AADB}"/>
              </a:ext>
            </a:extLst>
          </p:cNvPr>
          <p:cNvSpPr txBox="1"/>
          <p:nvPr/>
        </p:nvSpPr>
        <p:spPr>
          <a:xfrm>
            <a:off x="8575974" y="5001007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PK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417EC23-403C-3FD3-E850-59999995C619}"/>
              </a:ext>
            </a:extLst>
          </p:cNvPr>
          <p:cNvSpPr txBox="1"/>
          <p:nvPr/>
        </p:nvSpPr>
        <p:spPr>
          <a:xfrm>
            <a:off x="8635881" y="6195342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FK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414E3F6-3BB6-1EF9-FE3E-E17B793363FB}"/>
              </a:ext>
            </a:extLst>
          </p:cNvPr>
          <p:cNvSpPr txBox="1"/>
          <p:nvPr/>
        </p:nvSpPr>
        <p:spPr>
          <a:xfrm>
            <a:off x="8374624" y="3800033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FK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C7FCCA8-2549-82D7-D902-5190BF57BA2B}"/>
              </a:ext>
            </a:extLst>
          </p:cNvPr>
          <p:cNvSpPr txBox="1"/>
          <p:nvPr/>
        </p:nvSpPr>
        <p:spPr>
          <a:xfrm>
            <a:off x="6090103" y="3445643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FK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6FCEB03-15EB-8320-78D2-606AA2350A26}"/>
              </a:ext>
            </a:extLst>
          </p:cNvPr>
          <p:cNvSpPr txBox="1"/>
          <p:nvPr/>
        </p:nvSpPr>
        <p:spPr>
          <a:xfrm rot="20617240">
            <a:off x="1658576" y="6181141"/>
            <a:ext cx="93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CSV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E078BCC-2CAA-5AC5-E5B5-AE4F45FB3D8B}"/>
              </a:ext>
            </a:extLst>
          </p:cNvPr>
          <p:cNvSpPr txBox="1"/>
          <p:nvPr/>
        </p:nvSpPr>
        <p:spPr>
          <a:xfrm>
            <a:off x="324948" y="5461163"/>
            <a:ext cx="620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/>
              <a:t>…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119BC5-37D8-E934-5794-5F6BCA92D2B3}"/>
              </a:ext>
            </a:extLst>
          </p:cNvPr>
          <p:cNvSpPr txBox="1"/>
          <p:nvPr/>
        </p:nvSpPr>
        <p:spPr>
          <a:xfrm>
            <a:off x="6947949" y="3059836"/>
            <a:ext cx="64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1   1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46A1C1C-EE7E-AB11-CA2B-EC2E0899D4D3}"/>
              </a:ext>
            </a:extLst>
          </p:cNvPr>
          <p:cNvSpPr txBox="1"/>
          <p:nvPr/>
        </p:nvSpPr>
        <p:spPr>
          <a:xfrm>
            <a:off x="9276049" y="4457361"/>
            <a:ext cx="13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0..*    1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2856FC0-9FDA-C41D-B2BC-7EA3C3670219}"/>
              </a:ext>
            </a:extLst>
          </p:cNvPr>
          <p:cNvSpPr txBox="1"/>
          <p:nvPr/>
        </p:nvSpPr>
        <p:spPr>
          <a:xfrm>
            <a:off x="9136698" y="3665847"/>
            <a:ext cx="13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     1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7165D50-8A23-4433-B165-AC1FEC7D9017}"/>
              </a:ext>
            </a:extLst>
          </p:cNvPr>
          <p:cNvCxnSpPr/>
          <p:nvPr/>
        </p:nvCxnSpPr>
        <p:spPr>
          <a:xfrm>
            <a:off x="6947949" y="3004457"/>
            <a:ext cx="643943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F44C50B3-2D9D-5B6F-DB89-D8F419498C97}"/>
              </a:ext>
            </a:extLst>
          </p:cNvPr>
          <p:cNvCxnSpPr/>
          <p:nvPr/>
        </p:nvCxnSpPr>
        <p:spPr>
          <a:xfrm>
            <a:off x="9545603" y="5150504"/>
            <a:ext cx="643943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E9E6ACBA-8C32-50A9-CA5A-2D8B9B7E41AD}"/>
              </a:ext>
            </a:extLst>
          </p:cNvPr>
          <p:cNvCxnSpPr>
            <a:cxnSpLocks/>
          </p:cNvCxnSpPr>
          <p:nvPr/>
        </p:nvCxnSpPr>
        <p:spPr>
          <a:xfrm>
            <a:off x="9234445" y="3429000"/>
            <a:ext cx="159926" cy="10886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6FF6078-6DB3-80A2-2BD7-063186F7762B}"/>
              </a:ext>
            </a:extLst>
          </p:cNvPr>
          <p:cNvCxnSpPr>
            <a:cxnSpLocks/>
          </p:cNvCxnSpPr>
          <p:nvPr/>
        </p:nvCxnSpPr>
        <p:spPr>
          <a:xfrm>
            <a:off x="9384064" y="3439886"/>
            <a:ext cx="597423" cy="588646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6A63EDBB-7A2D-653A-4B27-C8568C725451}"/>
              </a:ext>
            </a:extLst>
          </p:cNvPr>
          <p:cNvCxnSpPr>
            <a:cxnSpLocks/>
          </p:cNvCxnSpPr>
          <p:nvPr/>
        </p:nvCxnSpPr>
        <p:spPr>
          <a:xfrm>
            <a:off x="9956821" y="4028532"/>
            <a:ext cx="222552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11EB6277-7508-0E10-B2BF-3F25F4E44C5D}"/>
              </a:ext>
            </a:extLst>
          </p:cNvPr>
          <p:cNvSpPr txBox="1"/>
          <p:nvPr/>
        </p:nvSpPr>
        <p:spPr>
          <a:xfrm>
            <a:off x="9660784" y="7821295"/>
            <a:ext cx="2493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many</a:t>
            </a:r>
            <a:r>
              <a:rPr lang="fr-FR" sz="1400" dirty="0"/>
              <a:t> to one</a:t>
            </a:r>
          </a:p>
        </p:txBody>
      </p:sp>
    </p:spTree>
    <p:extLst>
      <p:ext uri="{BB962C8B-B14F-4D97-AF65-F5344CB8AC3E}">
        <p14:creationId xmlns:p14="http://schemas.microsoft.com/office/powerpoint/2010/main" val="376215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76A92A-89F3-0138-302C-B8353C07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Database</a:t>
            </a:r>
            <a:r>
              <a:rPr lang="fr-FR" dirty="0"/>
              <a:t> Justification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4FD515-6745-89DA-485F-6298D0A0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5412"/>
            <a:ext cx="10329801" cy="466530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sz="5800" b="1" dirty="0"/>
              <a:t>PostgreSQL</a:t>
            </a:r>
            <a:endParaRPr lang="fr-FR" sz="5800" dirty="0"/>
          </a:p>
          <a:p>
            <a:r>
              <a:rPr lang="fr-FR" sz="5800" dirty="0"/>
              <a:t>Strong </a:t>
            </a:r>
            <a:r>
              <a:rPr lang="fr-FR" sz="5800" dirty="0" err="1"/>
              <a:t>consistency</a:t>
            </a:r>
            <a:r>
              <a:rPr lang="fr-FR" sz="5800" dirty="0"/>
              <a:t> </a:t>
            </a:r>
            <a:r>
              <a:rPr lang="fr-FR" sz="5800" dirty="0" err="1"/>
              <a:t>guarantees</a:t>
            </a:r>
            <a:endParaRPr lang="fr-FR" sz="5800" dirty="0"/>
          </a:p>
          <a:p>
            <a:r>
              <a:rPr lang="fr-FR" sz="5800" dirty="0" err="1"/>
              <a:t>Relational</a:t>
            </a:r>
            <a:r>
              <a:rPr lang="fr-FR" sz="5800" dirty="0"/>
              <a:t> </a:t>
            </a:r>
            <a:r>
              <a:rPr lang="fr-FR" sz="5800" dirty="0" err="1"/>
              <a:t>integrity</a:t>
            </a:r>
            <a:endParaRPr lang="fr-FR" sz="5800" dirty="0"/>
          </a:p>
          <a:p>
            <a:r>
              <a:rPr lang="fr-FR" sz="5800" dirty="0" err="1"/>
              <a:t>Transactional</a:t>
            </a:r>
            <a:r>
              <a:rPr lang="fr-FR" sz="5800" dirty="0"/>
              <a:t> data management</a:t>
            </a:r>
          </a:p>
          <a:p>
            <a:pPr marL="0" indent="0">
              <a:buNone/>
            </a:pPr>
            <a:endParaRPr lang="fr-FR" sz="5800" dirty="0"/>
          </a:p>
          <a:p>
            <a:pPr marL="0" indent="0">
              <a:buNone/>
            </a:pPr>
            <a:r>
              <a:rPr lang="fr-FR" sz="5800" b="1" dirty="0"/>
              <a:t>MongoDB</a:t>
            </a:r>
            <a:endParaRPr lang="fr-FR" sz="5800" dirty="0"/>
          </a:p>
          <a:p>
            <a:r>
              <a:rPr lang="fr-FR" sz="5800" dirty="0"/>
              <a:t>Flexible document-</a:t>
            </a:r>
            <a:r>
              <a:rPr lang="fr-FR" sz="5800" dirty="0" err="1"/>
              <a:t>oriented</a:t>
            </a:r>
            <a:r>
              <a:rPr lang="fr-FR" sz="5800" dirty="0"/>
              <a:t> </a:t>
            </a:r>
            <a:r>
              <a:rPr lang="fr-FR" sz="5800" dirty="0" err="1"/>
              <a:t>schema</a:t>
            </a:r>
            <a:endParaRPr lang="fr-FR" sz="5800" dirty="0"/>
          </a:p>
          <a:p>
            <a:r>
              <a:rPr lang="fr-FR" sz="5800" dirty="0"/>
              <a:t>Large </a:t>
            </a:r>
            <a:r>
              <a:rPr lang="fr-FR" sz="5800" dirty="0" err="1"/>
              <a:t>historical</a:t>
            </a:r>
            <a:r>
              <a:rPr lang="fr-FR" sz="5800" dirty="0"/>
              <a:t> </a:t>
            </a:r>
            <a:r>
              <a:rPr lang="fr-FR" sz="5800" dirty="0" err="1"/>
              <a:t>datasets</a:t>
            </a:r>
            <a:endParaRPr lang="fr-FR" sz="5800" dirty="0"/>
          </a:p>
          <a:p>
            <a:r>
              <a:rPr lang="fr-FR" sz="5800" dirty="0" err="1"/>
              <a:t>Optimized</a:t>
            </a:r>
            <a:r>
              <a:rPr lang="fr-FR" sz="5800" dirty="0"/>
              <a:t> </a:t>
            </a:r>
            <a:r>
              <a:rPr lang="fr-FR" sz="5800" dirty="0" err="1"/>
              <a:t>read</a:t>
            </a:r>
            <a:r>
              <a:rPr lang="fr-FR" sz="5800" dirty="0"/>
              <a:t> </a:t>
            </a:r>
            <a:r>
              <a:rPr lang="fr-FR" sz="5800" dirty="0" err="1"/>
              <a:t>operations</a:t>
            </a:r>
            <a:endParaRPr lang="fr-FR" sz="5800" dirty="0"/>
          </a:p>
          <a:p>
            <a:r>
              <a:rPr lang="fr-FR" sz="5800" dirty="0" err="1"/>
              <a:t>Suitable</a:t>
            </a:r>
            <a:r>
              <a:rPr lang="fr-FR" sz="5800" dirty="0"/>
              <a:t> for </a:t>
            </a:r>
            <a:r>
              <a:rPr lang="fr-FR" sz="5800" dirty="0" err="1"/>
              <a:t>analytical</a:t>
            </a:r>
            <a:r>
              <a:rPr lang="fr-FR" sz="5800" dirty="0"/>
              <a:t> use cases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7BC481-9FD5-C803-E029-672880D60C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97" r="25110" b="8055"/>
          <a:stretch>
            <a:fillRect/>
          </a:stretch>
        </p:blipFill>
        <p:spPr>
          <a:xfrm>
            <a:off x="9773190" y="2187135"/>
            <a:ext cx="1410245" cy="1435033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FDF4C617-45D0-012B-773D-BF9442B4A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9" t="7275" r="29225" b="9680"/>
          <a:stretch/>
        </p:blipFill>
        <p:spPr bwMode="auto">
          <a:xfrm>
            <a:off x="9773190" y="4520001"/>
            <a:ext cx="1410245" cy="158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68231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{CFE0FB30-B088-4D78-B9CF-62B98D9DB127}TF6e1c0bd6-43b7-4cba-aa12-42a64460605487e64c02-6290c346a8d5</Template>
  <TotalTime>10477</TotalTime>
  <Words>2569</Words>
  <Application>Microsoft Office PowerPoint</Application>
  <PresentationFormat>Grand écran</PresentationFormat>
  <Paragraphs>437</Paragraphs>
  <Slides>34</Slides>
  <Notes>21</Notes>
  <HiddenSlides>6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0" baseType="lpstr">
      <vt:lpstr>Arial</vt:lpstr>
      <vt:lpstr>Calibri</vt:lpstr>
      <vt:lpstr>Trebuchet MS</vt:lpstr>
      <vt:lpstr>Trebuchet MS (Corps)</vt:lpstr>
      <vt:lpstr>Wingdings</vt:lpstr>
      <vt:lpstr>Berlin</vt:lpstr>
      <vt:lpstr>LOTO TRACKER</vt:lpstr>
      <vt:lpstr>Team                                              Stéphane</vt:lpstr>
      <vt:lpstr>Context &amp; Existing Solutions</vt:lpstr>
      <vt:lpstr>Project Objectives</vt:lpstr>
      <vt:lpstr>User Stories</vt:lpstr>
      <vt:lpstr>Global Architecture</vt:lpstr>
      <vt:lpstr>Backend Java 21 + Spring-boot</vt:lpstr>
      <vt:lpstr>Database Design (UML)</vt:lpstr>
      <vt:lpstr>Database Justification</vt:lpstr>
      <vt:lpstr>Security &amp; Authentication</vt:lpstr>
      <vt:lpstr>AI Chatbot (RAG Architecture)</vt:lpstr>
      <vt:lpstr>Présentation PowerPoint</vt:lpstr>
      <vt:lpstr>Présentation PowerPoint</vt:lpstr>
      <vt:lpstr>Responsive (Desktop / Mobile)</vt:lpstr>
      <vt:lpstr>Lighthouse</vt:lpstr>
      <vt:lpstr>Deployment on Linux</vt:lpstr>
      <vt:lpstr>Results &amp; Learnings</vt:lpstr>
      <vt:lpstr> Challenges</vt:lpstr>
      <vt:lpstr>Conclusion &amp; Next Steps</vt:lpstr>
      <vt:lpstr>Live Application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Tests Unitaire</vt:lpstr>
      <vt:lpstr>Test Jacoco</vt:lpstr>
      <vt:lpstr>Présentation PowerPoint</vt:lpstr>
      <vt:lpstr>Présentation PowerPoint</vt:lpstr>
      <vt:lpstr>Présentation PowerPoint</vt:lpstr>
      <vt:lpstr>Embeddings</vt:lpstr>
      <vt:lpstr>Retrieval Augmented Generation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Stéphane Dinahet</dc:creator>
  <cp:lastModifiedBy>Stéphane Dinahet</cp:lastModifiedBy>
  <cp:revision>50</cp:revision>
  <cp:lastPrinted>2026-01-14T07:56:49Z</cp:lastPrinted>
  <dcterms:created xsi:type="dcterms:W3CDTF">2026-01-04T23:08:48Z</dcterms:created>
  <dcterms:modified xsi:type="dcterms:W3CDTF">2026-01-23T13:33:25Z</dcterms:modified>
</cp:coreProperties>
</file>